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6"/>
  </p:notesMasterIdLst>
  <p:sldIdLst>
    <p:sldId id="256" r:id="rId2"/>
    <p:sldId id="274" r:id="rId3"/>
    <p:sldId id="258" r:id="rId4"/>
    <p:sldId id="259" r:id="rId5"/>
    <p:sldId id="260" r:id="rId6"/>
    <p:sldId id="261" r:id="rId7"/>
    <p:sldId id="262" r:id="rId8"/>
    <p:sldId id="263" r:id="rId9"/>
    <p:sldId id="264" r:id="rId10"/>
    <p:sldId id="265" r:id="rId11"/>
    <p:sldId id="266" r:id="rId12"/>
    <p:sldId id="267" r:id="rId13"/>
    <p:sldId id="272" r:id="rId14"/>
    <p:sldId id="273" r:id="rId15"/>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A78"/>
    <a:srgbClr val="A3D8FF"/>
    <a:srgbClr val="003B68"/>
    <a:srgbClr val="397F8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51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tx>
            <c:strRef>
              <c:f>Sheet1!$B$1</c:f>
              <c:strCache>
                <c:ptCount val="1"/>
                <c:pt idx="0">
                  <c:v>Q1</c:v>
                </c:pt>
              </c:strCache>
            </c:strRef>
          </c:tx>
          <c:cat>
            <c:strRef>
              <c:f>Sheet1!$A$2:$A$5</c:f>
              <c:strCache>
                <c:ptCount val="4"/>
                <c:pt idx="0">
                  <c:v>A</c:v>
                </c:pt>
                <c:pt idx="1">
                  <c:v>B</c:v>
                </c:pt>
                <c:pt idx="2">
                  <c:v>C</c:v>
                </c:pt>
                <c:pt idx="3">
                  <c:v>D</c:v>
                </c:pt>
              </c:strCache>
            </c:strRef>
          </c:cat>
          <c:val>
            <c:numRef>
              <c:f>Sheet1!$B$2:$B$5</c:f>
              <c:numCache>
                <c:formatCode>General</c:formatCode>
                <c:ptCount val="4"/>
                <c:pt idx="0">
                  <c:v>25</c:v>
                </c:pt>
                <c:pt idx="1">
                  <c:v>40</c:v>
                </c:pt>
                <c:pt idx="2">
                  <c:v>5</c:v>
                </c:pt>
                <c:pt idx="3">
                  <c:v>20</c:v>
                </c:pt>
              </c:numCache>
            </c:numRef>
          </c:val>
        </c:ser>
        <c:ser>
          <c:idx val="1"/>
          <c:order val="1"/>
          <c:tx>
            <c:strRef>
              <c:f>Sheet1!$C$1</c:f>
              <c:strCache>
                <c:ptCount val="1"/>
                <c:pt idx="0">
                  <c:v>Q2</c:v>
                </c:pt>
              </c:strCache>
            </c:strRef>
          </c:tx>
          <c:cat>
            <c:strRef>
              <c:f>Sheet1!$A$2:$A$5</c:f>
              <c:strCache>
                <c:ptCount val="4"/>
                <c:pt idx="0">
                  <c:v>A</c:v>
                </c:pt>
                <c:pt idx="1">
                  <c:v>B</c:v>
                </c:pt>
                <c:pt idx="2">
                  <c:v>C</c:v>
                </c:pt>
                <c:pt idx="3">
                  <c:v>D</c:v>
                </c:pt>
              </c:strCache>
            </c:strRef>
          </c:cat>
          <c:val>
            <c:numRef>
              <c:f>Sheet1!$C$2:$C$5</c:f>
              <c:numCache>
                <c:formatCode>General</c:formatCode>
                <c:ptCount val="4"/>
                <c:pt idx="0">
                  <c:v>20</c:v>
                </c:pt>
                <c:pt idx="1">
                  <c:v>40</c:v>
                </c:pt>
                <c:pt idx="2">
                  <c:v>5</c:v>
                </c:pt>
                <c:pt idx="3">
                  <c:v>2.8</c:v>
                </c:pt>
              </c:numCache>
            </c:numRef>
          </c:val>
        </c:ser>
        <c:axId val="75801728"/>
        <c:axId val="75803264"/>
      </c:barChart>
      <c:catAx>
        <c:axId val="75801728"/>
        <c:scaling>
          <c:orientation val="minMax"/>
        </c:scaling>
        <c:axPos val="b"/>
        <c:tickLblPos val="nextTo"/>
        <c:crossAx val="75803264"/>
        <c:crosses val="autoZero"/>
        <c:auto val="1"/>
        <c:lblAlgn val="ctr"/>
        <c:lblOffset val="100"/>
      </c:catAx>
      <c:valAx>
        <c:axId val="75803264"/>
        <c:scaling>
          <c:orientation val="minMax"/>
        </c:scaling>
        <c:axPos val="l"/>
        <c:majorGridlines/>
        <c:numFmt formatCode="General" sourceLinked="1"/>
        <c:tickLblPos val="nextTo"/>
        <c:crossAx val="75801728"/>
        <c:crosses val="autoZero"/>
        <c:crossBetween val="between"/>
      </c:valAx>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88950"/>
          </a:xfrm>
          <a:prstGeom prst="rect">
            <a:avLst/>
          </a:prstGeom>
        </p:spPr>
        <p:txBody>
          <a:bodyPr vert="horz" lIns="91440" tIns="45720" rIns="91440" bIns="45720" rtlCol="0"/>
          <a:lstStyle>
            <a:lvl1pPr algn="r">
              <a:defRPr sz="1200"/>
            </a:lvl1pPr>
          </a:lstStyle>
          <a:p>
            <a:fld id="{53FB4060-1017-4674-9FDE-FE3DE681C371}" type="datetimeFigureOut">
              <a:rPr lang="en-US" smtClean="0"/>
              <a:pPr/>
              <a:t>4/17/2013</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43438"/>
            <a:ext cx="5335588" cy="4398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288"/>
            <a:ext cx="2889250" cy="4889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285288"/>
            <a:ext cx="2889250" cy="488950"/>
          </a:xfrm>
          <a:prstGeom prst="rect">
            <a:avLst/>
          </a:prstGeom>
        </p:spPr>
        <p:txBody>
          <a:bodyPr vert="horz" lIns="91440" tIns="45720" rIns="91440" bIns="45720" rtlCol="0" anchor="b"/>
          <a:lstStyle>
            <a:lvl1pPr algn="r">
              <a:defRPr sz="1200"/>
            </a:lvl1pPr>
          </a:lstStyle>
          <a:p>
            <a:fld id="{9DEDF08B-0DDD-4172-B25C-5B47D67C8F1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11" name="Slide Number Placeholder 10"/>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4/17/2013</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229270B-DA69-4133-AA5A-3B8D317C62B3}" type="datetimeFigureOut">
              <a:rPr lang="en-US" smtClean="0"/>
              <a:pPr/>
              <a:t>4/17/2013</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17BD940-70CC-4409-9092-341232983C9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Microsoft_Office_Word_97_-_2003_Document1.doc"/><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851804"/>
            <a:ext cx="8558186" cy="934386"/>
          </a:xfrm>
        </p:spPr>
        <p:txBody>
          <a:bodyPr>
            <a:noAutofit/>
          </a:bodyPr>
          <a:lstStyle/>
          <a:p>
            <a:pPr algn="ctr"/>
            <a:r>
              <a:rPr lang="en-GB" sz="54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latin typeface="Comic Sans MS" pitchFamily="66" charset="0"/>
              </a:rPr>
              <a:t>Evaluation Methods</a:t>
            </a:r>
            <a:endParaRPr lang="en-GB"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latin typeface="Comic Sans MS" pitchFamily="66" charset="0"/>
            </a:endParaRPr>
          </a:p>
        </p:txBody>
      </p:sp>
      <p:sp>
        <p:nvSpPr>
          <p:cNvPr id="3" name="Subtitle 2"/>
          <p:cNvSpPr>
            <a:spLocks noGrp="1"/>
          </p:cNvSpPr>
          <p:nvPr>
            <p:ph type="subTitle" idx="1"/>
          </p:nvPr>
        </p:nvSpPr>
        <p:spPr>
          <a:xfrm>
            <a:off x="5500694" y="2571744"/>
            <a:ext cx="3071834" cy="500066"/>
          </a:xfrm>
        </p:spPr>
        <p:txBody>
          <a:bodyPr>
            <a:normAutofit fontScale="85000" lnSpcReduction="10000"/>
          </a:bodyPr>
          <a:lstStyle/>
          <a:p>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rPr>
              <a:t>Design &amp; Manufacture</a:t>
            </a:r>
            <a:endParaRPr lang="en-GB"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endParaRPr>
          </a:p>
        </p:txBody>
      </p:sp>
      <p:pic>
        <p:nvPicPr>
          <p:cNvPr id="15361" name="Picture 1"/>
          <p:cNvPicPr>
            <a:picLocks noChangeAspect="1" noChangeArrowheads="1"/>
          </p:cNvPicPr>
          <p:nvPr/>
        </p:nvPicPr>
        <p:blipFill>
          <a:blip r:embed="rId3" cstate="print"/>
          <a:srcRect l="8368" r="64435" b="3125"/>
          <a:stretch>
            <a:fillRect/>
          </a:stretch>
        </p:blipFill>
        <p:spPr bwMode="auto">
          <a:xfrm>
            <a:off x="7072330" y="571480"/>
            <a:ext cx="714380" cy="681406"/>
          </a:xfrm>
          <a:prstGeom prst="rect">
            <a:avLst/>
          </a:prstGeom>
          <a:noFill/>
          <a:ln w="9525">
            <a:noFill/>
            <a:miter lim="800000"/>
            <a:headEnd/>
            <a:tailEnd/>
          </a:ln>
          <a:effectLst/>
        </p:spPr>
      </p:pic>
      <p:pic>
        <p:nvPicPr>
          <p:cNvPr id="15362" name="Picture 2"/>
          <p:cNvPicPr>
            <a:picLocks noChangeAspect="1" noChangeArrowheads="1"/>
          </p:cNvPicPr>
          <p:nvPr/>
        </p:nvPicPr>
        <p:blipFill>
          <a:blip r:embed="rId4" cstate="print"/>
          <a:srcRect l="8333" r="65104" b="2849"/>
          <a:stretch>
            <a:fillRect/>
          </a:stretch>
        </p:blipFill>
        <p:spPr bwMode="auto">
          <a:xfrm>
            <a:off x="7875293" y="571480"/>
            <a:ext cx="697235" cy="683563"/>
          </a:xfrm>
          <a:prstGeom prst="rect">
            <a:avLst/>
          </a:prstGeom>
          <a:noFill/>
          <a:ln w="9525">
            <a:noFill/>
            <a:miter lim="800000"/>
            <a:headEnd/>
            <a:tailEnd/>
          </a:ln>
          <a:effectLst/>
        </p:spPr>
      </p:pic>
      <p:graphicFrame>
        <p:nvGraphicFramePr>
          <p:cNvPr id="4" name="Object 2"/>
          <p:cNvGraphicFramePr>
            <a:graphicFrameLocks noChangeAspect="1"/>
          </p:cNvGraphicFramePr>
          <p:nvPr/>
        </p:nvGraphicFramePr>
        <p:xfrm>
          <a:off x="-333375" y="482600"/>
          <a:ext cx="3711575" cy="414338"/>
        </p:xfrm>
        <a:graphic>
          <a:graphicData uri="http://schemas.openxmlformats.org/presentationml/2006/ole">
            <p:oleObj spid="_x0000_s17410" name="Document" r:id="rId5" imgW="5505080" imgH="618502"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subSp spid="_x0000_s17410"/>
                                          </p:spTgt>
                                        </p:tgtEl>
                                        <p:attrNameLst>
                                          <p:attrName>style.visibility</p:attrName>
                                        </p:attrNameLst>
                                      </p:cBhvr>
                                      <p:to>
                                        <p:strVal val="visible"/>
                                      </p:to>
                                    </p:set>
                                    <p:animEffect transition="in" filter="wipe(left)">
                                      <p:cBhvr>
                                        <p:cTn id="7" dur="500"/>
                                        <p:tgtEl>
                                          <p:spTgt spid="4">
                                            <p:subSp spid="_x0000_s17410"/>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1641796" cy="369332"/>
          </a:xfrm>
          <a:prstGeom prst="rect">
            <a:avLst/>
          </a:prstGeom>
        </p:spPr>
        <p:txBody>
          <a:bodyPr wrap="none">
            <a:spAutoFit/>
          </a:bodyPr>
          <a:lstStyle/>
          <a:p>
            <a:r>
              <a:rPr lang="en-GB" b="1" dirty="0" smtClean="0">
                <a:solidFill>
                  <a:srgbClr val="306A78"/>
                </a:solidFill>
                <a:latin typeface="Comic Sans MS" pitchFamily="66" charset="0"/>
              </a:rPr>
              <a:t>Focus Groups</a:t>
            </a:r>
            <a:endParaRPr lang="en-GB" b="1" dirty="0">
              <a:solidFill>
                <a:srgbClr val="306A78"/>
              </a:solidFill>
              <a:latin typeface="Comic Sans MS" pitchFamily="66" charset="0"/>
            </a:endParaRPr>
          </a:p>
        </p:txBody>
      </p:sp>
      <p:sp>
        <p:nvSpPr>
          <p:cNvPr id="3" name="Rectangle 2"/>
          <p:cNvSpPr/>
          <p:nvPr/>
        </p:nvSpPr>
        <p:spPr>
          <a:xfrm>
            <a:off x="611560" y="1196752"/>
            <a:ext cx="7776864" cy="1754326"/>
          </a:xfrm>
          <a:prstGeom prst="rect">
            <a:avLst/>
          </a:prstGeom>
        </p:spPr>
        <p:txBody>
          <a:bodyPr wrap="square">
            <a:spAutoFit/>
          </a:bodyPr>
          <a:lstStyle/>
          <a:p>
            <a:r>
              <a:rPr lang="en-GB" dirty="0" smtClean="0">
                <a:solidFill>
                  <a:schemeClr val="accent6">
                    <a:lumMod val="75000"/>
                  </a:schemeClr>
                </a:solidFill>
                <a:latin typeface="Comic Sans MS" pitchFamily="66" charset="0"/>
              </a:rPr>
              <a:t>A Focus Group is when a group of people are asked about their </a:t>
            </a:r>
            <a:r>
              <a:rPr lang="en-GB" dirty="0" smtClean="0">
                <a:solidFill>
                  <a:srgbClr val="306A78"/>
                </a:solidFill>
                <a:latin typeface="Comic Sans MS" pitchFamily="66" charset="0"/>
              </a:rPr>
              <a:t>perceptions, opinions, beliefs, and attitudes towards a product</a:t>
            </a:r>
            <a:r>
              <a:rPr lang="en-GB" dirty="0" smtClean="0">
                <a:solidFill>
                  <a:schemeClr val="accent6">
                    <a:lumMod val="75000"/>
                  </a:schemeClr>
                </a:solidFill>
                <a:latin typeface="Comic Sans MS" pitchFamily="66" charset="0"/>
              </a:rPr>
              <a:t>. You can ask the same YES/NO questions that were asked in the questionnaire but then ask the group </a:t>
            </a:r>
            <a:r>
              <a:rPr lang="en-GB" b="1" dirty="0" smtClean="0">
                <a:solidFill>
                  <a:srgbClr val="306A78"/>
                </a:solidFill>
                <a:latin typeface="Comic Sans MS" pitchFamily="66" charset="0"/>
              </a:rPr>
              <a:t>WHY</a:t>
            </a:r>
            <a:r>
              <a:rPr lang="en-GB" dirty="0" smtClean="0">
                <a:solidFill>
                  <a:schemeClr val="accent6">
                    <a:lumMod val="75000"/>
                  </a:schemeClr>
                </a:solidFill>
                <a:latin typeface="Comic Sans MS" pitchFamily="66" charset="0"/>
              </a:rPr>
              <a:t> they thought YES or NO. It is through asking </a:t>
            </a:r>
            <a:r>
              <a:rPr lang="en-GB" dirty="0" smtClean="0">
                <a:solidFill>
                  <a:schemeClr val="accent6">
                    <a:lumMod val="75000"/>
                  </a:schemeClr>
                </a:solidFill>
                <a:latin typeface="Comic Sans MS" pitchFamily="66" charset="0"/>
              </a:rPr>
              <a:t>“why” </a:t>
            </a:r>
            <a:r>
              <a:rPr lang="en-GB" dirty="0" smtClean="0">
                <a:solidFill>
                  <a:schemeClr val="accent6">
                    <a:lumMod val="75000"/>
                  </a:schemeClr>
                </a:solidFill>
                <a:latin typeface="Comic Sans MS" pitchFamily="66" charset="0"/>
              </a:rPr>
              <a:t>that designers can really understand what it is that the consumer is wanting in a product.</a:t>
            </a:r>
            <a:endParaRPr lang="en-GB" dirty="0">
              <a:solidFill>
                <a:schemeClr val="accent6">
                  <a:lumMod val="75000"/>
                </a:schemeClr>
              </a:solidFill>
              <a:latin typeface="Comic Sans MS" pitchFamily="66" charset="0"/>
            </a:endParaRPr>
          </a:p>
        </p:txBody>
      </p:sp>
      <p:pic>
        <p:nvPicPr>
          <p:cNvPr id="32770" name="Picture 2" descr="http://cherrycube.co.uk/resources/images/438ff06fbb0fba40a89cc19bbf13cfe7/focusgroup-png/article.full.png"/>
          <p:cNvPicPr>
            <a:picLocks noChangeAspect="1" noChangeArrowheads="1"/>
          </p:cNvPicPr>
          <p:nvPr/>
        </p:nvPicPr>
        <p:blipFill>
          <a:blip r:embed="rId2" cstate="print"/>
          <a:srcRect/>
          <a:stretch>
            <a:fillRect/>
          </a:stretch>
        </p:blipFill>
        <p:spPr bwMode="auto">
          <a:xfrm>
            <a:off x="2483768" y="3212976"/>
            <a:ext cx="3810000" cy="3181350"/>
          </a:xfrm>
          <a:prstGeom prst="rect">
            <a:avLst/>
          </a:prstGeom>
          <a:noFill/>
        </p:spPr>
      </p:pic>
      <p:sp>
        <p:nvSpPr>
          <p:cNvPr id="5" name="Rounded Rectangular Callout 4"/>
          <p:cNvSpPr/>
          <p:nvPr/>
        </p:nvSpPr>
        <p:spPr>
          <a:xfrm>
            <a:off x="6228184" y="2996952"/>
            <a:ext cx="2016224" cy="936104"/>
          </a:xfrm>
          <a:prstGeom prst="wedgeRoundRectCallout">
            <a:avLst>
              <a:gd name="adj1" fmla="val -45201"/>
              <a:gd name="adj2" fmla="val 727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flipV="1">
            <a:off x="6228184" y="5229200"/>
            <a:ext cx="2016224" cy="936104"/>
          </a:xfrm>
          <a:prstGeom prst="wedgeRoundRectCallout">
            <a:avLst>
              <a:gd name="adj1" fmla="val -54001"/>
              <a:gd name="adj2" fmla="val 683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flipH="1">
            <a:off x="539552" y="3068960"/>
            <a:ext cx="2016224" cy="936104"/>
          </a:xfrm>
          <a:prstGeom prst="wedgeRoundRectCallout">
            <a:avLst>
              <a:gd name="adj1" fmla="val -45201"/>
              <a:gd name="adj2" fmla="val 727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ular Callout 7"/>
          <p:cNvSpPr/>
          <p:nvPr/>
        </p:nvSpPr>
        <p:spPr>
          <a:xfrm flipH="1" flipV="1">
            <a:off x="539552" y="5301208"/>
            <a:ext cx="2016224" cy="936104"/>
          </a:xfrm>
          <a:prstGeom prst="wedgeRoundRectCallout">
            <a:avLst>
              <a:gd name="adj1" fmla="val -54001"/>
              <a:gd name="adj2" fmla="val 683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83568" y="3140968"/>
            <a:ext cx="1800200" cy="738664"/>
          </a:xfrm>
          <a:prstGeom prst="rect">
            <a:avLst/>
          </a:prstGeom>
          <a:noFill/>
        </p:spPr>
        <p:txBody>
          <a:bodyPr wrap="square" rtlCol="0">
            <a:spAutoFit/>
          </a:bodyPr>
          <a:lstStyle/>
          <a:p>
            <a:r>
              <a:rPr lang="en-GB" sz="1400" dirty="0" smtClean="0"/>
              <a:t>WHAT do you think about this.....?</a:t>
            </a:r>
            <a:endParaRPr lang="en-GB" sz="1400" dirty="0"/>
          </a:p>
        </p:txBody>
      </p:sp>
      <p:sp>
        <p:nvSpPr>
          <p:cNvPr id="10" name="TextBox 9"/>
          <p:cNvSpPr txBox="1"/>
          <p:nvPr/>
        </p:nvSpPr>
        <p:spPr>
          <a:xfrm>
            <a:off x="683568" y="5426640"/>
            <a:ext cx="1800200" cy="523220"/>
          </a:xfrm>
          <a:prstGeom prst="rect">
            <a:avLst/>
          </a:prstGeom>
          <a:noFill/>
        </p:spPr>
        <p:txBody>
          <a:bodyPr wrap="square" rtlCol="0">
            <a:spAutoFit/>
          </a:bodyPr>
          <a:lstStyle/>
          <a:p>
            <a:r>
              <a:rPr lang="en-GB" sz="1400" dirty="0" smtClean="0"/>
              <a:t>WHY do you think this.....?</a:t>
            </a:r>
            <a:endParaRPr lang="en-GB" sz="1400" dirty="0"/>
          </a:p>
        </p:txBody>
      </p:sp>
      <p:sp>
        <p:nvSpPr>
          <p:cNvPr id="11" name="TextBox 10"/>
          <p:cNvSpPr txBox="1"/>
          <p:nvPr/>
        </p:nvSpPr>
        <p:spPr>
          <a:xfrm>
            <a:off x="6300192" y="3068960"/>
            <a:ext cx="1800200" cy="738664"/>
          </a:xfrm>
          <a:prstGeom prst="rect">
            <a:avLst/>
          </a:prstGeom>
          <a:noFill/>
        </p:spPr>
        <p:txBody>
          <a:bodyPr wrap="square" rtlCol="0">
            <a:spAutoFit/>
          </a:bodyPr>
          <a:lstStyle/>
          <a:p>
            <a:r>
              <a:rPr lang="en-GB" sz="1400" dirty="0" smtClean="0"/>
              <a:t>HOW do you think this could be better.....?</a:t>
            </a:r>
            <a:endParaRPr lang="en-GB" sz="1400" dirty="0"/>
          </a:p>
        </p:txBody>
      </p:sp>
      <p:sp>
        <p:nvSpPr>
          <p:cNvPr id="12" name="TextBox 11"/>
          <p:cNvSpPr txBox="1"/>
          <p:nvPr/>
        </p:nvSpPr>
        <p:spPr>
          <a:xfrm>
            <a:off x="6372200" y="5301208"/>
            <a:ext cx="1800200" cy="738664"/>
          </a:xfrm>
          <a:prstGeom prst="rect">
            <a:avLst/>
          </a:prstGeom>
          <a:noFill/>
        </p:spPr>
        <p:txBody>
          <a:bodyPr wrap="square" rtlCol="0">
            <a:spAutoFit/>
          </a:bodyPr>
          <a:lstStyle/>
          <a:p>
            <a:r>
              <a:rPr lang="en-GB" sz="1400" dirty="0" smtClean="0"/>
              <a:t>WHO do you think would buy this product.....?</a:t>
            </a:r>
            <a:endParaRPr lang="en-GB"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4495141" cy="369332"/>
          </a:xfrm>
          <a:prstGeom prst="rect">
            <a:avLst/>
          </a:prstGeom>
        </p:spPr>
        <p:txBody>
          <a:bodyPr wrap="none">
            <a:spAutoFit/>
          </a:bodyPr>
          <a:lstStyle/>
          <a:p>
            <a:r>
              <a:rPr lang="en-GB" b="1" dirty="0" smtClean="0">
                <a:solidFill>
                  <a:srgbClr val="306A78"/>
                </a:solidFill>
                <a:latin typeface="Comic Sans MS" pitchFamily="66" charset="0"/>
              </a:rPr>
              <a:t>Product Testing/Test Rigs/User Trials</a:t>
            </a:r>
            <a:endParaRPr lang="en-GB" b="1" dirty="0">
              <a:solidFill>
                <a:srgbClr val="306A78"/>
              </a:solidFill>
              <a:latin typeface="Comic Sans MS" pitchFamily="66" charset="0"/>
            </a:endParaRPr>
          </a:p>
        </p:txBody>
      </p:sp>
      <p:sp>
        <p:nvSpPr>
          <p:cNvPr id="3" name="Rectangle 2"/>
          <p:cNvSpPr/>
          <p:nvPr/>
        </p:nvSpPr>
        <p:spPr>
          <a:xfrm>
            <a:off x="611560" y="1196752"/>
            <a:ext cx="7776864" cy="4801314"/>
          </a:xfrm>
          <a:prstGeom prst="rect">
            <a:avLst/>
          </a:prstGeom>
        </p:spPr>
        <p:txBody>
          <a:bodyPr wrap="square">
            <a:spAutoFit/>
          </a:bodyPr>
          <a:lstStyle/>
          <a:p>
            <a:r>
              <a:rPr lang="en-GB" dirty="0" smtClean="0">
                <a:solidFill>
                  <a:schemeClr val="accent6">
                    <a:lumMod val="75000"/>
                  </a:schemeClr>
                </a:solidFill>
                <a:latin typeface="Comic Sans MS" pitchFamily="66" charset="0"/>
              </a:rPr>
              <a:t>Product testing or asking someone to complete a test rig/user trial can also be used to evaluate an existing product. The person would test the product/use it for its required purpose (e.g. open a tin with a tin opener, dry their hair with a hairdryer etc) and as they are using the product they would comment on what they think of the product. This helps the designers understand how a person is thinking when they are using the product and what they want when using a product</a:t>
            </a:r>
            <a:r>
              <a:rPr lang="en-GB" dirty="0" smtClean="0">
                <a:solidFill>
                  <a:schemeClr val="accent6">
                    <a:lumMod val="75000"/>
                  </a:schemeClr>
                </a:solidFill>
                <a:latin typeface="Comic Sans MS" pitchFamily="66" charset="0"/>
              </a:rPr>
              <a:t>.</a:t>
            </a:r>
          </a:p>
          <a:p>
            <a:endParaRPr lang="en-GB" dirty="0" smtClean="0">
              <a:solidFill>
                <a:schemeClr val="accent6">
                  <a:lumMod val="75000"/>
                </a:schemeClr>
              </a:solidFill>
              <a:latin typeface="Comic Sans MS" pitchFamily="66" charset="0"/>
            </a:endParaRPr>
          </a:p>
          <a:p>
            <a:r>
              <a:rPr lang="en-GB" dirty="0" smtClean="0">
                <a:solidFill>
                  <a:schemeClr val="accent6">
                    <a:lumMod val="75000"/>
                  </a:schemeClr>
                </a:solidFill>
                <a:latin typeface="Comic Sans MS" pitchFamily="66" charset="0"/>
              </a:rPr>
              <a:t>They would again comment on </a:t>
            </a:r>
            <a:endParaRPr lang="en-GB" dirty="0" smtClean="0">
              <a:solidFill>
                <a:schemeClr val="accent6">
                  <a:lumMod val="75000"/>
                </a:schemeClr>
              </a:solidFill>
              <a:latin typeface="Comic Sans MS" pitchFamily="66" charset="0"/>
            </a:endParaRPr>
          </a:p>
          <a:p>
            <a:r>
              <a:rPr lang="en-GB" dirty="0" smtClean="0">
                <a:solidFill>
                  <a:schemeClr val="accent6">
                    <a:lumMod val="75000"/>
                  </a:schemeClr>
                </a:solidFill>
                <a:latin typeface="Comic Sans MS" pitchFamily="66" charset="0"/>
              </a:rPr>
              <a:t>things </a:t>
            </a:r>
            <a:r>
              <a:rPr lang="en-GB" dirty="0" smtClean="0">
                <a:solidFill>
                  <a:schemeClr val="accent6">
                    <a:lumMod val="75000"/>
                  </a:schemeClr>
                </a:solidFill>
                <a:latin typeface="Comic Sans MS" pitchFamily="66" charset="0"/>
              </a:rPr>
              <a:t>such as: </a:t>
            </a:r>
          </a:p>
          <a:p>
            <a:pPr lvl="2">
              <a:buFont typeface="Arial" pitchFamily="34" charset="0"/>
              <a:buChar char="•"/>
            </a:pPr>
            <a:endParaRPr lang="en-GB" b="1" dirty="0" smtClean="0">
              <a:solidFill>
                <a:srgbClr val="306A78"/>
              </a:solidFill>
              <a:latin typeface="Comic Sans MS" pitchFamily="66" charset="0"/>
            </a:endParaRPr>
          </a:p>
          <a:p>
            <a:pPr lvl="2">
              <a:buFont typeface="Arial" pitchFamily="34" charset="0"/>
              <a:buChar char="•"/>
            </a:pPr>
            <a:r>
              <a:rPr lang="en-GB" b="1" dirty="0" smtClean="0">
                <a:solidFill>
                  <a:srgbClr val="306A78"/>
                </a:solidFill>
                <a:latin typeface="Comic Sans MS" pitchFamily="66" charset="0"/>
              </a:rPr>
              <a:t>Function </a:t>
            </a:r>
          </a:p>
          <a:p>
            <a:pPr lvl="2">
              <a:buFont typeface="Arial" pitchFamily="34" charset="0"/>
              <a:buChar char="•"/>
            </a:pPr>
            <a:r>
              <a:rPr lang="en-GB" b="1" dirty="0" smtClean="0">
                <a:solidFill>
                  <a:srgbClr val="306A78"/>
                </a:solidFill>
                <a:latin typeface="Comic Sans MS" pitchFamily="66" charset="0"/>
              </a:rPr>
              <a:t>Ergonomics</a:t>
            </a:r>
          </a:p>
          <a:p>
            <a:pPr lvl="2">
              <a:buFont typeface="Arial" pitchFamily="34" charset="0"/>
              <a:buChar char="•"/>
            </a:pPr>
            <a:r>
              <a:rPr lang="en-GB" b="1" dirty="0" smtClean="0">
                <a:solidFill>
                  <a:srgbClr val="306A78"/>
                </a:solidFill>
                <a:latin typeface="Comic Sans MS" pitchFamily="66" charset="0"/>
              </a:rPr>
              <a:t>Durability</a:t>
            </a:r>
          </a:p>
          <a:p>
            <a:pPr lvl="2">
              <a:buFont typeface="Arial" pitchFamily="34" charset="0"/>
              <a:buChar char="•"/>
            </a:pPr>
            <a:r>
              <a:rPr lang="en-GB" b="1" dirty="0" smtClean="0">
                <a:solidFill>
                  <a:srgbClr val="306A78"/>
                </a:solidFill>
                <a:latin typeface="Comic Sans MS" pitchFamily="66" charset="0"/>
              </a:rPr>
              <a:t>Safety</a:t>
            </a:r>
          </a:p>
          <a:p>
            <a:pPr lvl="2">
              <a:buFont typeface="Arial" pitchFamily="34" charset="0"/>
              <a:buChar char="•"/>
            </a:pPr>
            <a:r>
              <a:rPr lang="en-GB" b="1" dirty="0" smtClean="0">
                <a:solidFill>
                  <a:srgbClr val="306A78"/>
                </a:solidFill>
                <a:latin typeface="Comic Sans MS" pitchFamily="66" charset="0"/>
              </a:rPr>
              <a:t>Aesthetics</a:t>
            </a:r>
          </a:p>
          <a:p>
            <a:pPr lvl="2">
              <a:buFont typeface="Arial" pitchFamily="34" charset="0"/>
              <a:buChar char="•"/>
            </a:pPr>
            <a:r>
              <a:rPr lang="en-GB" b="1" dirty="0" smtClean="0">
                <a:solidFill>
                  <a:srgbClr val="306A78"/>
                </a:solidFill>
                <a:latin typeface="Comic Sans MS" pitchFamily="66" charset="0"/>
              </a:rPr>
              <a:t>Materials </a:t>
            </a:r>
            <a:endParaRPr lang="en-GB" b="1" dirty="0">
              <a:solidFill>
                <a:srgbClr val="306A78"/>
              </a:solidFill>
              <a:latin typeface="Comic Sans MS" pitchFamily="66" charset="0"/>
            </a:endParaRPr>
          </a:p>
        </p:txBody>
      </p:sp>
      <p:pic>
        <p:nvPicPr>
          <p:cNvPr id="31746" name="Picture 2" descr="http://www.ihcdstore.org/sites/default/files/styles/uc_product_full/public/images/can_2_0.jpg"/>
          <p:cNvPicPr>
            <a:picLocks noChangeAspect="1" noChangeArrowheads="1"/>
          </p:cNvPicPr>
          <p:nvPr/>
        </p:nvPicPr>
        <p:blipFill>
          <a:blip r:embed="rId2" cstate="print"/>
          <a:srcRect/>
          <a:stretch>
            <a:fillRect/>
          </a:stretch>
        </p:blipFill>
        <p:spPr bwMode="auto">
          <a:xfrm>
            <a:off x="4572000" y="3501008"/>
            <a:ext cx="2857500" cy="2857500"/>
          </a:xfrm>
          <a:prstGeom prst="rect">
            <a:avLst/>
          </a:prstGeom>
          <a:noFill/>
          <a:ln>
            <a:solidFill>
              <a:schemeClr val="tx2"/>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620688"/>
            <a:ext cx="2348720" cy="369332"/>
          </a:xfrm>
          <a:prstGeom prst="rect">
            <a:avLst/>
          </a:prstGeom>
        </p:spPr>
        <p:txBody>
          <a:bodyPr wrap="none">
            <a:spAutoFit/>
          </a:bodyPr>
          <a:lstStyle/>
          <a:p>
            <a:r>
              <a:rPr lang="en-GB" b="1" dirty="0" smtClean="0">
                <a:solidFill>
                  <a:srgbClr val="306A78"/>
                </a:solidFill>
                <a:latin typeface="Comic Sans MS" pitchFamily="66" charset="0"/>
              </a:rPr>
              <a:t>Comparing products</a:t>
            </a:r>
            <a:endParaRPr lang="en-GB" b="1" dirty="0">
              <a:solidFill>
                <a:srgbClr val="306A78"/>
              </a:solidFill>
              <a:latin typeface="Comic Sans MS" pitchFamily="66" charset="0"/>
            </a:endParaRPr>
          </a:p>
        </p:txBody>
      </p:sp>
      <p:sp>
        <p:nvSpPr>
          <p:cNvPr id="6" name="Rectangle 5"/>
          <p:cNvSpPr/>
          <p:nvPr/>
        </p:nvSpPr>
        <p:spPr>
          <a:xfrm>
            <a:off x="611560" y="980728"/>
            <a:ext cx="7776864" cy="3416320"/>
          </a:xfrm>
          <a:prstGeom prst="rect">
            <a:avLst/>
          </a:prstGeom>
        </p:spPr>
        <p:txBody>
          <a:bodyPr wrap="square">
            <a:spAutoFit/>
          </a:bodyPr>
          <a:lstStyle/>
          <a:p>
            <a:r>
              <a:rPr lang="en-GB" dirty="0" smtClean="0">
                <a:solidFill>
                  <a:schemeClr val="accent6">
                    <a:lumMod val="75000"/>
                  </a:schemeClr>
                </a:solidFill>
                <a:latin typeface="Comic Sans MS" pitchFamily="66" charset="0"/>
              </a:rPr>
              <a:t>It is important to compare </a:t>
            </a:r>
            <a:r>
              <a:rPr lang="en-GB" b="1" dirty="0" smtClean="0">
                <a:solidFill>
                  <a:srgbClr val="306A78"/>
                </a:solidFill>
                <a:latin typeface="Comic Sans MS" pitchFamily="66" charset="0"/>
              </a:rPr>
              <a:t>Similar</a:t>
            </a:r>
            <a:r>
              <a:rPr lang="en-GB" dirty="0" smtClean="0">
                <a:solidFill>
                  <a:schemeClr val="accent6">
                    <a:lumMod val="75000"/>
                  </a:schemeClr>
                </a:solidFill>
                <a:latin typeface="Comic Sans MS" pitchFamily="66" charset="0"/>
              </a:rPr>
              <a:t> products with each other. By doing so, a designer can take all of the good design features from many different items and put them into one SUPER product. Similarly the designer can see what bad features the different products have and avoid doing the same things within their design. </a:t>
            </a:r>
          </a:p>
          <a:p>
            <a:endParaRPr lang="en-GB" b="1" dirty="0" smtClean="0">
              <a:solidFill>
                <a:schemeClr val="accent6">
                  <a:lumMod val="75000"/>
                </a:schemeClr>
              </a:solidFill>
              <a:latin typeface="Comic Sans MS" pitchFamily="66" charset="0"/>
            </a:endParaRPr>
          </a:p>
          <a:p>
            <a:r>
              <a:rPr lang="en-GB" dirty="0" smtClean="0">
                <a:solidFill>
                  <a:schemeClr val="accent6">
                    <a:lumMod val="75000"/>
                  </a:schemeClr>
                </a:solidFill>
                <a:latin typeface="Comic Sans MS" pitchFamily="66" charset="0"/>
              </a:rPr>
              <a:t>As well as comparing similar products together, designers also compare </a:t>
            </a:r>
            <a:r>
              <a:rPr lang="en-GB" b="1" dirty="0" smtClean="0">
                <a:solidFill>
                  <a:srgbClr val="306A78"/>
                </a:solidFill>
                <a:latin typeface="Comic Sans MS" pitchFamily="66" charset="0"/>
              </a:rPr>
              <a:t>dissimilar</a:t>
            </a:r>
            <a:r>
              <a:rPr lang="en-GB" dirty="0" smtClean="0">
                <a:solidFill>
                  <a:schemeClr val="accent6">
                    <a:lumMod val="75000"/>
                  </a:schemeClr>
                </a:solidFill>
                <a:latin typeface="Comic Sans MS" pitchFamily="66" charset="0"/>
              </a:rPr>
              <a:t> products together. Designers take inspiration from other products and </a:t>
            </a:r>
            <a:r>
              <a:rPr lang="en-GB" b="1" dirty="0" smtClean="0">
                <a:solidFill>
                  <a:srgbClr val="306A78"/>
                </a:solidFill>
                <a:latin typeface="Comic Sans MS" pitchFamily="66" charset="0"/>
              </a:rPr>
              <a:t>integrate</a:t>
            </a:r>
            <a:r>
              <a:rPr lang="en-GB" dirty="0" smtClean="0">
                <a:solidFill>
                  <a:schemeClr val="accent6">
                    <a:lumMod val="75000"/>
                  </a:schemeClr>
                </a:solidFill>
                <a:latin typeface="Comic Sans MS" pitchFamily="66" charset="0"/>
              </a:rPr>
              <a:t> things from one product to another. For instance think about the mobile phone from years ago compared to now.... What other products do you think designers could have looked into to create mobiles from today? </a:t>
            </a:r>
            <a:endParaRPr lang="en-GB" dirty="0">
              <a:solidFill>
                <a:srgbClr val="306A78"/>
              </a:solidFill>
              <a:latin typeface="Comic Sans MS" pitchFamily="66" charset="0"/>
            </a:endParaRPr>
          </a:p>
        </p:txBody>
      </p:sp>
      <p:pic>
        <p:nvPicPr>
          <p:cNvPr id="45058" name="Picture 2" descr="http://blog.bigcircle.nl/wp-content/uploads/2011/09/Phone-size-evolution-through-time.png"/>
          <p:cNvPicPr>
            <a:picLocks noChangeAspect="1" noChangeArrowheads="1"/>
          </p:cNvPicPr>
          <p:nvPr/>
        </p:nvPicPr>
        <p:blipFill>
          <a:blip r:embed="rId2" cstate="print"/>
          <a:srcRect/>
          <a:stretch>
            <a:fillRect/>
          </a:stretch>
        </p:blipFill>
        <p:spPr bwMode="auto">
          <a:xfrm>
            <a:off x="2267744" y="3646884"/>
            <a:ext cx="4429125" cy="3238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48680"/>
            <a:ext cx="8001056" cy="369332"/>
          </a:xfrm>
          <a:prstGeom prst="rect">
            <a:avLst/>
          </a:prstGeom>
          <a:noFill/>
        </p:spPr>
        <p:txBody>
          <a:bodyPr wrap="square" rtlCol="0">
            <a:spAutoFit/>
          </a:bodyPr>
          <a:lstStyle/>
          <a:p>
            <a:pPr algn="ctr"/>
            <a:r>
              <a:rPr lang="en-GB" b="1" dirty="0" smtClean="0">
                <a:solidFill>
                  <a:srgbClr val="306A78"/>
                </a:solidFill>
                <a:latin typeface="Comic Sans MS" pitchFamily="66" charset="0"/>
              </a:rPr>
              <a:t>Your Task</a:t>
            </a:r>
            <a:endParaRPr lang="en-GB" b="1" dirty="0">
              <a:solidFill>
                <a:srgbClr val="306A78"/>
              </a:solidFill>
              <a:latin typeface="Comic Sans MS" pitchFamily="66" charset="0"/>
            </a:endParaRPr>
          </a:p>
        </p:txBody>
      </p:sp>
      <p:sp>
        <p:nvSpPr>
          <p:cNvPr id="3" name="TextBox 2"/>
          <p:cNvSpPr txBox="1"/>
          <p:nvPr/>
        </p:nvSpPr>
        <p:spPr>
          <a:xfrm>
            <a:off x="571472" y="1164808"/>
            <a:ext cx="8001056" cy="3693319"/>
          </a:xfrm>
          <a:prstGeom prst="rect">
            <a:avLst/>
          </a:prstGeom>
          <a:noFill/>
        </p:spPr>
        <p:txBody>
          <a:bodyPr wrap="square" rtlCol="0">
            <a:spAutoFit/>
          </a:bodyPr>
          <a:lstStyle/>
          <a:p>
            <a:r>
              <a:rPr lang="en-GB" dirty="0" smtClean="0">
                <a:solidFill>
                  <a:schemeClr val="accent6">
                    <a:lumMod val="75000"/>
                  </a:schemeClr>
                </a:solidFill>
                <a:latin typeface="Comic Sans MS" pitchFamily="66" charset="0"/>
              </a:rPr>
              <a:t>Your task is to decide on one of these methods of evaluating a product and use it to evaluate your own chosen product.</a:t>
            </a:r>
          </a:p>
          <a:p>
            <a:endParaRPr lang="en-GB" dirty="0" smtClean="0">
              <a:solidFill>
                <a:schemeClr val="accent6">
                  <a:lumMod val="75000"/>
                </a:schemeClr>
              </a:solidFill>
              <a:latin typeface="Comic Sans MS" pitchFamily="66" charset="0"/>
            </a:endParaRPr>
          </a:p>
          <a:p>
            <a:r>
              <a:rPr lang="en-GB" dirty="0" smtClean="0">
                <a:solidFill>
                  <a:schemeClr val="accent6">
                    <a:lumMod val="75000"/>
                  </a:schemeClr>
                </a:solidFill>
                <a:latin typeface="Comic Sans MS" pitchFamily="66" charset="0"/>
              </a:rPr>
              <a:t>The easiest option would be to make up a </a:t>
            </a:r>
            <a:r>
              <a:rPr lang="en-GB" b="1" dirty="0" smtClean="0">
                <a:solidFill>
                  <a:schemeClr val="accent6">
                    <a:lumMod val="75000"/>
                  </a:schemeClr>
                </a:solidFill>
                <a:latin typeface="Comic Sans MS" pitchFamily="66" charset="0"/>
              </a:rPr>
              <a:t>questionnaire</a:t>
            </a:r>
            <a:r>
              <a:rPr lang="en-GB" dirty="0" smtClean="0">
                <a:solidFill>
                  <a:schemeClr val="accent6">
                    <a:lumMod val="75000"/>
                  </a:schemeClr>
                </a:solidFill>
                <a:latin typeface="Comic Sans MS" pitchFamily="66" charset="0"/>
              </a:rPr>
              <a:t> </a:t>
            </a:r>
            <a:r>
              <a:rPr lang="en-GB" b="1" dirty="0" smtClean="0">
                <a:solidFill>
                  <a:schemeClr val="accent6">
                    <a:lumMod val="75000"/>
                  </a:schemeClr>
                </a:solidFill>
                <a:latin typeface="Comic Sans MS" pitchFamily="66" charset="0"/>
              </a:rPr>
              <a:t>or survey </a:t>
            </a:r>
            <a:r>
              <a:rPr lang="en-GB" dirty="0" smtClean="0">
                <a:solidFill>
                  <a:schemeClr val="accent6">
                    <a:lumMod val="75000"/>
                  </a:schemeClr>
                </a:solidFill>
                <a:latin typeface="Comic Sans MS" pitchFamily="66" charset="0"/>
              </a:rPr>
              <a:t>and hand it out to the rest of the class....</a:t>
            </a:r>
          </a:p>
          <a:p>
            <a:endParaRPr lang="en-GB" dirty="0" smtClean="0">
              <a:solidFill>
                <a:schemeClr val="accent6">
                  <a:lumMod val="75000"/>
                </a:schemeClr>
              </a:solidFill>
              <a:latin typeface="Comic Sans MS" pitchFamily="66" charset="0"/>
            </a:endParaRPr>
          </a:p>
          <a:p>
            <a:pPr algn="ctr"/>
            <a:r>
              <a:rPr lang="en-GB" dirty="0" smtClean="0">
                <a:solidFill>
                  <a:schemeClr val="accent6">
                    <a:lumMod val="75000"/>
                  </a:schemeClr>
                </a:solidFill>
                <a:latin typeface="Comic Sans MS" pitchFamily="66" charset="0"/>
              </a:rPr>
              <a:t>Or</a:t>
            </a:r>
          </a:p>
          <a:p>
            <a:pPr algn="ctr"/>
            <a:endParaRPr lang="en-GB" dirty="0" smtClean="0">
              <a:solidFill>
                <a:schemeClr val="accent6">
                  <a:lumMod val="75000"/>
                </a:schemeClr>
              </a:solidFill>
              <a:latin typeface="Comic Sans MS" pitchFamily="66" charset="0"/>
            </a:endParaRPr>
          </a:p>
          <a:p>
            <a:r>
              <a:rPr lang="en-GB" dirty="0" smtClean="0">
                <a:solidFill>
                  <a:schemeClr val="accent6">
                    <a:lumMod val="75000"/>
                  </a:schemeClr>
                </a:solidFill>
                <a:latin typeface="Comic Sans MS" pitchFamily="66" charset="0"/>
              </a:rPr>
              <a:t>Make up some questions and do a mini Focus Group with members of the class... You may make notes on what is said to help you remember the peoples’ thoughts on the questions </a:t>
            </a:r>
            <a:r>
              <a:rPr lang="en-GB" dirty="0" smtClean="0">
                <a:solidFill>
                  <a:schemeClr val="accent6">
                    <a:lumMod val="75000"/>
                  </a:schemeClr>
                </a:solidFill>
                <a:latin typeface="Comic Sans MS" pitchFamily="66" charset="0"/>
              </a:rPr>
              <a:t>asked which will help you when you write your report later.</a:t>
            </a:r>
            <a:endParaRPr lang="en-GB" dirty="0" smtClean="0">
              <a:solidFill>
                <a:schemeClr val="accent6">
                  <a:lumMod val="75000"/>
                </a:schemeClr>
              </a:solidFill>
              <a:latin typeface="Comic Sans MS" pitchFamily="66" charset="0"/>
            </a:endParaRPr>
          </a:p>
          <a:p>
            <a:r>
              <a:rPr lang="en-GB" dirty="0" smtClean="0">
                <a:solidFill>
                  <a:schemeClr val="accent6">
                    <a:lumMod val="75000"/>
                  </a:schemeClr>
                </a:solidFill>
                <a:latin typeface="Comic Sans MS" pitchFamily="66" charset="0"/>
              </a:rPr>
              <a:t> </a:t>
            </a:r>
            <a:endParaRPr lang="en-GB" dirty="0">
              <a:solidFill>
                <a:schemeClr val="accent6">
                  <a:lumMod val="75000"/>
                </a:schemeClr>
              </a:solidFill>
              <a:latin typeface="Comic Sans MS" pitchFamily="66" charset="0"/>
            </a:endParaRPr>
          </a:p>
        </p:txBody>
      </p:sp>
      <p:pic>
        <p:nvPicPr>
          <p:cNvPr id="4" name="Picture 2" descr="http://www.habitat.co.uk/pws/client/images/catalogue/products/91070/large/91070.jpg"/>
          <p:cNvPicPr>
            <a:picLocks noChangeAspect="1" noChangeArrowheads="1"/>
          </p:cNvPicPr>
          <p:nvPr/>
        </p:nvPicPr>
        <p:blipFill>
          <a:blip r:embed="rId2" cstate="print"/>
          <a:srcRect/>
          <a:stretch>
            <a:fillRect/>
          </a:stretch>
        </p:blipFill>
        <p:spPr bwMode="auto">
          <a:xfrm>
            <a:off x="500034" y="4857759"/>
            <a:ext cx="1619234" cy="1214426"/>
          </a:xfrm>
          <a:prstGeom prst="rect">
            <a:avLst/>
          </a:prstGeom>
          <a:noFill/>
          <a:ln w="19050">
            <a:solidFill>
              <a:schemeClr val="tx1"/>
            </a:solidFill>
          </a:ln>
        </p:spPr>
      </p:pic>
      <p:pic>
        <p:nvPicPr>
          <p:cNvPr id="5" name="Picture 4" descr="http://system.buysend.com/Images/0/23030_1.jpg"/>
          <p:cNvPicPr>
            <a:picLocks noChangeAspect="1" noChangeArrowheads="1"/>
          </p:cNvPicPr>
          <p:nvPr/>
        </p:nvPicPr>
        <p:blipFill>
          <a:blip r:embed="rId3" cstate="print"/>
          <a:srcRect/>
          <a:stretch>
            <a:fillRect/>
          </a:stretch>
        </p:blipFill>
        <p:spPr bwMode="auto">
          <a:xfrm>
            <a:off x="2782371" y="4857759"/>
            <a:ext cx="1785950" cy="1190634"/>
          </a:xfrm>
          <a:prstGeom prst="rect">
            <a:avLst/>
          </a:prstGeom>
          <a:noFill/>
          <a:ln w="19050">
            <a:solidFill>
              <a:schemeClr val="tx1"/>
            </a:solidFill>
          </a:ln>
        </p:spPr>
      </p:pic>
      <p:pic>
        <p:nvPicPr>
          <p:cNvPr id="6" name="Picture 6" descr="http://www.touristinformationcentres.net/webshop/images/webshop/116/product/large/KILO-Tea-Pot85.jpg"/>
          <p:cNvPicPr>
            <a:picLocks noChangeAspect="1" noChangeArrowheads="1"/>
          </p:cNvPicPr>
          <p:nvPr/>
        </p:nvPicPr>
        <p:blipFill>
          <a:blip r:embed="rId4" cstate="print"/>
          <a:srcRect/>
          <a:stretch>
            <a:fillRect/>
          </a:stretch>
        </p:blipFill>
        <p:spPr bwMode="auto">
          <a:xfrm>
            <a:off x="5072066" y="4857760"/>
            <a:ext cx="1214446" cy="1214446"/>
          </a:xfrm>
          <a:prstGeom prst="rect">
            <a:avLst/>
          </a:prstGeom>
          <a:noFill/>
          <a:ln w="19050">
            <a:solidFill>
              <a:schemeClr val="tx1"/>
            </a:solidFill>
          </a:ln>
        </p:spPr>
      </p:pic>
      <p:pic>
        <p:nvPicPr>
          <p:cNvPr id="7" name="Picture 8" descr="https://adorablecurls.co.uk/images/pearl%20blue.jpg"/>
          <p:cNvPicPr>
            <a:picLocks noChangeAspect="1" noChangeArrowheads="1"/>
          </p:cNvPicPr>
          <p:nvPr/>
        </p:nvPicPr>
        <p:blipFill>
          <a:blip r:embed="rId5" cstate="print"/>
          <a:srcRect/>
          <a:stretch>
            <a:fillRect/>
          </a:stretch>
        </p:blipFill>
        <p:spPr bwMode="auto">
          <a:xfrm rot="16200000">
            <a:off x="7108972" y="4606804"/>
            <a:ext cx="1203032" cy="1704943"/>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48680"/>
            <a:ext cx="8001056" cy="369332"/>
          </a:xfrm>
          <a:prstGeom prst="rect">
            <a:avLst/>
          </a:prstGeom>
          <a:noFill/>
        </p:spPr>
        <p:txBody>
          <a:bodyPr wrap="square" rtlCol="0">
            <a:spAutoFit/>
          </a:bodyPr>
          <a:lstStyle/>
          <a:p>
            <a:pPr algn="ctr"/>
            <a:r>
              <a:rPr lang="en-GB" b="1" dirty="0" smtClean="0">
                <a:solidFill>
                  <a:srgbClr val="306A78"/>
                </a:solidFill>
                <a:latin typeface="Comic Sans MS" pitchFamily="66" charset="0"/>
              </a:rPr>
              <a:t>Your Task</a:t>
            </a:r>
            <a:endParaRPr lang="en-GB" b="1" dirty="0">
              <a:solidFill>
                <a:srgbClr val="306A78"/>
              </a:solidFill>
              <a:latin typeface="Comic Sans MS" pitchFamily="66" charset="0"/>
            </a:endParaRPr>
          </a:p>
        </p:txBody>
      </p:sp>
      <p:sp>
        <p:nvSpPr>
          <p:cNvPr id="3" name="TextBox 2"/>
          <p:cNvSpPr txBox="1"/>
          <p:nvPr/>
        </p:nvSpPr>
        <p:spPr>
          <a:xfrm>
            <a:off x="571472" y="1164808"/>
            <a:ext cx="8001056" cy="3139321"/>
          </a:xfrm>
          <a:prstGeom prst="rect">
            <a:avLst/>
          </a:prstGeom>
          <a:noFill/>
        </p:spPr>
        <p:txBody>
          <a:bodyPr wrap="square" rtlCol="0">
            <a:spAutoFit/>
          </a:bodyPr>
          <a:lstStyle/>
          <a:p>
            <a:r>
              <a:rPr lang="en-GB" dirty="0" smtClean="0">
                <a:solidFill>
                  <a:schemeClr val="accent6">
                    <a:lumMod val="75000"/>
                  </a:schemeClr>
                </a:solidFill>
                <a:latin typeface="Comic Sans MS" pitchFamily="66" charset="0"/>
              </a:rPr>
              <a:t>We will take the next class to come up with the questions </a:t>
            </a:r>
            <a:r>
              <a:rPr lang="en-GB" dirty="0" smtClean="0">
                <a:solidFill>
                  <a:schemeClr val="accent6">
                    <a:lumMod val="75000"/>
                  </a:schemeClr>
                </a:solidFill>
                <a:latin typeface="Comic Sans MS" pitchFamily="66" charset="0"/>
              </a:rPr>
              <a:t>that </a:t>
            </a:r>
            <a:r>
              <a:rPr lang="en-GB" dirty="0" smtClean="0">
                <a:solidFill>
                  <a:schemeClr val="accent6">
                    <a:lumMod val="75000"/>
                  </a:schemeClr>
                </a:solidFill>
                <a:latin typeface="Comic Sans MS" pitchFamily="66" charset="0"/>
              </a:rPr>
              <a:t>you will use for your questionnaire/survey/focus group, and then another 1-2 classes to collect your </a:t>
            </a:r>
            <a:r>
              <a:rPr lang="en-GB" dirty="0" smtClean="0">
                <a:solidFill>
                  <a:schemeClr val="accent6">
                    <a:lumMod val="75000"/>
                  </a:schemeClr>
                </a:solidFill>
                <a:latin typeface="Comic Sans MS" pitchFamily="66" charset="0"/>
              </a:rPr>
              <a:t>data (</a:t>
            </a:r>
            <a:r>
              <a:rPr lang="en-GB" b="1" dirty="0" smtClean="0">
                <a:solidFill>
                  <a:srgbClr val="306A78"/>
                </a:solidFill>
                <a:latin typeface="Comic Sans MS" pitchFamily="66" charset="0"/>
              </a:rPr>
              <a:t>individual task</a:t>
            </a:r>
            <a:r>
              <a:rPr lang="en-GB" dirty="0" smtClean="0">
                <a:solidFill>
                  <a:schemeClr val="accent6">
                    <a:lumMod val="75000"/>
                  </a:schemeClr>
                </a:solidFill>
                <a:latin typeface="Comic Sans MS" pitchFamily="66" charset="0"/>
              </a:rPr>
              <a:t>).</a:t>
            </a:r>
            <a:endParaRPr lang="en-GB" dirty="0" smtClean="0">
              <a:solidFill>
                <a:schemeClr val="accent6">
                  <a:lumMod val="75000"/>
                </a:schemeClr>
              </a:solidFill>
              <a:latin typeface="Comic Sans MS" pitchFamily="66" charset="0"/>
            </a:endParaRPr>
          </a:p>
          <a:p>
            <a:endParaRPr lang="en-GB" dirty="0" smtClean="0">
              <a:solidFill>
                <a:schemeClr val="accent6">
                  <a:lumMod val="75000"/>
                </a:schemeClr>
              </a:solidFill>
              <a:latin typeface="Comic Sans MS" pitchFamily="66" charset="0"/>
            </a:endParaRPr>
          </a:p>
          <a:p>
            <a:r>
              <a:rPr lang="en-GB" dirty="0" smtClean="0">
                <a:solidFill>
                  <a:schemeClr val="accent6">
                    <a:lumMod val="75000"/>
                  </a:schemeClr>
                </a:solidFill>
                <a:latin typeface="Comic Sans MS" pitchFamily="66" charset="0"/>
              </a:rPr>
              <a:t>Once you have your data you will be putting it into some form of Report with your findings from your questionnaire/survey/focus group. This can be done on the computer or written by hand.... Please note that if this is not finished in the class time given you will be required to finish the report as Homework... If you do not have access to a computer at home it is probably better that you do your report by hand.</a:t>
            </a:r>
          </a:p>
          <a:p>
            <a:r>
              <a:rPr lang="en-GB" dirty="0" smtClean="0">
                <a:solidFill>
                  <a:schemeClr val="accent6">
                    <a:lumMod val="75000"/>
                  </a:schemeClr>
                </a:solidFill>
                <a:latin typeface="Comic Sans MS" pitchFamily="66" charset="0"/>
              </a:rPr>
              <a:t> </a:t>
            </a:r>
            <a:endParaRPr lang="en-GB" dirty="0">
              <a:solidFill>
                <a:schemeClr val="accent6">
                  <a:lumMod val="75000"/>
                </a:schemeClr>
              </a:solidFill>
              <a:latin typeface="Comic Sans MS" pitchFamily="66" charset="0"/>
            </a:endParaRPr>
          </a:p>
        </p:txBody>
      </p:sp>
      <p:pic>
        <p:nvPicPr>
          <p:cNvPr id="4" name="Picture 2" descr="http://www.habitat.co.uk/pws/client/images/catalogue/products/91070/large/91070.jpg"/>
          <p:cNvPicPr>
            <a:picLocks noChangeAspect="1" noChangeArrowheads="1"/>
          </p:cNvPicPr>
          <p:nvPr/>
        </p:nvPicPr>
        <p:blipFill>
          <a:blip r:embed="rId2" cstate="print"/>
          <a:srcRect/>
          <a:stretch>
            <a:fillRect/>
          </a:stretch>
        </p:blipFill>
        <p:spPr bwMode="auto">
          <a:xfrm>
            <a:off x="500034" y="4857759"/>
            <a:ext cx="1619234" cy="1214426"/>
          </a:xfrm>
          <a:prstGeom prst="rect">
            <a:avLst/>
          </a:prstGeom>
          <a:noFill/>
          <a:ln w="19050">
            <a:solidFill>
              <a:schemeClr val="tx1"/>
            </a:solidFill>
          </a:ln>
        </p:spPr>
      </p:pic>
      <p:pic>
        <p:nvPicPr>
          <p:cNvPr id="5" name="Picture 4" descr="http://system.buysend.com/Images/0/23030_1.jpg"/>
          <p:cNvPicPr>
            <a:picLocks noChangeAspect="1" noChangeArrowheads="1"/>
          </p:cNvPicPr>
          <p:nvPr/>
        </p:nvPicPr>
        <p:blipFill>
          <a:blip r:embed="rId3" cstate="print"/>
          <a:srcRect/>
          <a:stretch>
            <a:fillRect/>
          </a:stretch>
        </p:blipFill>
        <p:spPr bwMode="auto">
          <a:xfrm>
            <a:off x="2782371" y="4857759"/>
            <a:ext cx="1785950" cy="1190634"/>
          </a:xfrm>
          <a:prstGeom prst="rect">
            <a:avLst/>
          </a:prstGeom>
          <a:noFill/>
          <a:ln w="19050">
            <a:solidFill>
              <a:schemeClr val="tx1"/>
            </a:solidFill>
          </a:ln>
        </p:spPr>
      </p:pic>
      <p:pic>
        <p:nvPicPr>
          <p:cNvPr id="6" name="Picture 6" descr="http://www.touristinformationcentres.net/webshop/images/webshop/116/product/large/KILO-Tea-Pot85.jpg"/>
          <p:cNvPicPr>
            <a:picLocks noChangeAspect="1" noChangeArrowheads="1"/>
          </p:cNvPicPr>
          <p:nvPr/>
        </p:nvPicPr>
        <p:blipFill>
          <a:blip r:embed="rId4" cstate="print"/>
          <a:srcRect/>
          <a:stretch>
            <a:fillRect/>
          </a:stretch>
        </p:blipFill>
        <p:spPr bwMode="auto">
          <a:xfrm>
            <a:off x="5072066" y="4857760"/>
            <a:ext cx="1214446" cy="1214446"/>
          </a:xfrm>
          <a:prstGeom prst="rect">
            <a:avLst/>
          </a:prstGeom>
          <a:noFill/>
          <a:ln w="19050">
            <a:solidFill>
              <a:schemeClr val="tx1"/>
            </a:solidFill>
          </a:ln>
        </p:spPr>
      </p:pic>
      <p:pic>
        <p:nvPicPr>
          <p:cNvPr id="7" name="Picture 8" descr="https://adorablecurls.co.uk/images/pearl%20blue.jpg"/>
          <p:cNvPicPr>
            <a:picLocks noChangeAspect="1" noChangeArrowheads="1"/>
          </p:cNvPicPr>
          <p:nvPr/>
        </p:nvPicPr>
        <p:blipFill>
          <a:blip r:embed="rId5" cstate="print"/>
          <a:srcRect/>
          <a:stretch>
            <a:fillRect/>
          </a:stretch>
        </p:blipFill>
        <p:spPr bwMode="auto">
          <a:xfrm rot="16200000">
            <a:off x="7108972" y="4606804"/>
            <a:ext cx="1203032" cy="1704943"/>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34012"/>
            <a:ext cx="4357718" cy="523220"/>
          </a:xfrm>
          <a:prstGeom prst="rect">
            <a:avLst/>
          </a:prstGeom>
          <a:noFill/>
        </p:spPr>
        <p:txBody>
          <a:bodyPr wrap="square" rtlCol="0">
            <a:spAutoFit/>
          </a:bodyPr>
          <a:lstStyle/>
          <a:p>
            <a:r>
              <a:rPr lang="en-GB" sz="2800" b="1" u="sng" dirty="0" smtClean="0">
                <a:solidFill>
                  <a:srgbClr val="306A78"/>
                </a:solidFill>
                <a:latin typeface="Comic Sans MS" pitchFamily="66" charset="0"/>
              </a:rPr>
              <a:t>Evaluation Methods</a:t>
            </a:r>
            <a:endParaRPr lang="en-GB" sz="2800" b="1" u="sng" dirty="0">
              <a:solidFill>
                <a:srgbClr val="306A78"/>
              </a:solidFill>
              <a:latin typeface="Comic Sans MS" pitchFamily="66" charset="0"/>
            </a:endParaRPr>
          </a:p>
        </p:txBody>
      </p:sp>
      <p:sp>
        <p:nvSpPr>
          <p:cNvPr id="3" name="TextBox 2"/>
          <p:cNvSpPr txBox="1"/>
          <p:nvPr/>
        </p:nvSpPr>
        <p:spPr>
          <a:xfrm>
            <a:off x="467544" y="1414517"/>
            <a:ext cx="8208912" cy="646331"/>
          </a:xfrm>
          <a:prstGeom prst="rect">
            <a:avLst/>
          </a:prstGeom>
          <a:noFill/>
        </p:spPr>
        <p:txBody>
          <a:bodyPr wrap="square" rtlCol="0">
            <a:spAutoFit/>
          </a:bodyPr>
          <a:lstStyle/>
          <a:p>
            <a:r>
              <a:rPr lang="en-GB" dirty="0" smtClean="0">
                <a:solidFill>
                  <a:schemeClr val="accent6">
                    <a:lumMod val="75000"/>
                  </a:schemeClr>
                </a:solidFill>
                <a:latin typeface="Comic Sans MS" pitchFamily="66" charset="0"/>
              </a:rPr>
              <a:t>It is very important to choose the correct method of evaluating your chosen product, and there are many ways to do so...</a:t>
            </a:r>
          </a:p>
        </p:txBody>
      </p:sp>
      <p:sp>
        <p:nvSpPr>
          <p:cNvPr id="6" name="TextBox 5"/>
          <p:cNvSpPr txBox="1"/>
          <p:nvPr/>
        </p:nvSpPr>
        <p:spPr>
          <a:xfrm>
            <a:off x="2411760" y="2636912"/>
            <a:ext cx="4752528" cy="1938992"/>
          </a:xfrm>
          <a:prstGeom prst="rect">
            <a:avLst/>
          </a:prstGeom>
          <a:noFill/>
        </p:spPr>
        <p:txBody>
          <a:bodyPr wrap="square" rtlCol="0">
            <a:spAutoFit/>
          </a:bodyPr>
          <a:lstStyle/>
          <a:p>
            <a:pPr>
              <a:buFont typeface="Arial" pitchFamily="34" charset="0"/>
              <a:buChar char="•"/>
            </a:pPr>
            <a:r>
              <a:rPr lang="en-GB" sz="2400" b="1" dirty="0" smtClean="0">
                <a:solidFill>
                  <a:srgbClr val="306A78"/>
                </a:solidFill>
                <a:latin typeface="Comic Sans MS" pitchFamily="66" charset="0"/>
              </a:rPr>
              <a:t>Product Review</a:t>
            </a:r>
          </a:p>
          <a:p>
            <a:pPr>
              <a:buFont typeface="Arial" pitchFamily="34" charset="0"/>
              <a:buChar char="•"/>
            </a:pPr>
            <a:r>
              <a:rPr lang="en-GB" sz="2400" b="1" dirty="0" smtClean="0">
                <a:solidFill>
                  <a:srgbClr val="306A78"/>
                </a:solidFill>
                <a:latin typeface="Comic Sans MS" pitchFamily="66" charset="0"/>
              </a:rPr>
              <a:t>Surveys &amp; Questionnaires</a:t>
            </a:r>
          </a:p>
          <a:p>
            <a:pPr>
              <a:buFont typeface="Arial" pitchFamily="34" charset="0"/>
              <a:buChar char="•"/>
            </a:pPr>
            <a:r>
              <a:rPr lang="en-GB" sz="2400" b="1" dirty="0" smtClean="0">
                <a:solidFill>
                  <a:srgbClr val="306A78"/>
                </a:solidFill>
                <a:latin typeface="Comic Sans MS" pitchFamily="66" charset="0"/>
              </a:rPr>
              <a:t>Focus Groups</a:t>
            </a:r>
          </a:p>
          <a:p>
            <a:pPr>
              <a:buFont typeface="Arial" pitchFamily="34" charset="0"/>
              <a:buChar char="•"/>
            </a:pPr>
            <a:r>
              <a:rPr lang="en-GB" sz="2400" b="1" dirty="0" smtClean="0">
                <a:solidFill>
                  <a:srgbClr val="306A78"/>
                </a:solidFill>
                <a:latin typeface="Comic Sans MS" pitchFamily="66" charset="0"/>
              </a:rPr>
              <a:t>Test Rigs</a:t>
            </a:r>
          </a:p>
          <a:p>
            <a:pPr>
              <a:buFont typeface="Arial" pitchFamily="34" charset="0"/>
              <a:buChar char="•"/>
            </a:pPr>
            <a:r>
              <a:rPr lang="en-GB" sz="2400" b="1" dirty="0" smtClean="0">
                <a:solidFill>
                  <a:srgbClr val="306A78"/>
                </a:solidFill>
                <a:latin typeface="Comic Sans MS" pitchFamily="66" charset="0"/>
              </a:rPr>
              <a:t>Comparing products</a:t>
            </a:r>
            <a:endParaRPr lang="en-GB" sz="2400" b="1" dirty="0">
              <a:solidFill>
                <a:srgbClr val="306A78"/>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196752"/>
            <a:ext cx="7776864" cy="1200329"/>
          </a:xfrm>
          <a:prstGeom prst="rect">
            <a:avLst/>
          </a:prstGeom>
          <a:noFill/>
        </p:spPr>
        <p:txBody>
          <a:bodyPr wrap="square" rtlCol="0">
            <a:spAutoFit/>
          </a:bodyPr>
          <a:lstStyle/>
          <a:p>
            <a:r>
              <a:rPr lang="en-GB" b="1" dirty="0" smtClean="0">
                <a:solidFill>
                  <a:srgbClr val="306A78"/>
                </a:solidFill>
                <a:latin typeface="Comic Sans MS" pitchFamily="66" charset="0"/>
              </a:rPr>
              <a:t>Product review.... </a:t>
            </a:r>
            <a:r>
              <a:rPr lang="en-GB" dirty="0" smtClean="0">
                <a:solidFill>
                  <a:schemeClr val="accent6">
                    <a:lumMod val="75000"/>
                  </a:schemeClr>
                </a:solidFill>
                <a:latin typeface="Comic Sans MS" pitchFamily="66" charset="0"/>
              </a:rPr>
              <a:t>This  is when you would look at a product and pick out all of it’s good and bad features. This helps to determine how a product can be improved by keeping the good bits and changing the bad bits.</a:t>
            </a:r>
            <a:endParaRPr lang="en-GB" b="1" dirty="0">
              <a:solidFill>
                <a:srgbClr val="003B68"/>
              </a:solidFill>
              <a:latin typeface="Comic Sans MS" pitchFamily="66" charset="0"/>
            </a:endParaRPr>
          </a:p>
        </p:txBody>
      </p:sp>
      <p:pic>
        <p:nvPicPr>
          <p:cNvPr id="31747" name="Picture 3"/>
          <p:cNvPicPr>
            <a:picLocks noChangeAspect="1" noChangeArrowheads="1"/>
          </p:cNvPicPr>
          <p:nvPr/>
        </p:nvPicPr>
        <p:blipFill>
          <a:blip r:embed="rId2" cstate="print"/>
          <a:srcRect l="22735" t="47835" r="25000" b="20980"/>
          <a:stretch>
            <a:fillRect/>
          </a:stretch>
        </p:blipFill>
        <p:spPr bwMode="auto">
          <a:xfrm>
            <a:off x="827584" y="2852936"/>
            <a:ext cx="7337685"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4786" t="27147" r="26084" b="21375"/>
          <a:stretch>
            <a:fillRect/>
          </a:stretch>
        </p:blipFill>
        <p:spPr bwMode="auto">
          <a:xfrm>
            <a:off x="319636" y="476672"/>
            <a:ext cx="8466778"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7776864" cy="2585323"/>
          </a:xfrm>
          <a:prstGeom prst="rect">
            <a:avLst/>
          </a:prstGeom>
          <a:noFill/>
        </p:spPr>
        <p:txBody>
          <a:bodyPr wrap="square" rtlCol="0">
            <a:spAutoFit/>
          </a:bodyPr>
          <a:lstStyle/>
          <a:p>
            <a:r>
              <a:rPr lang="en-GB" b="1" dirty="0" smtClean="0">
                <a:solidFill>
                  <a:srgbClr val="306A78"/>
                </a:solidFill>
                <a:latin typeface="Comic Sans MS" pitchFamily="66" charset="0"/>
              </a:rPr>
              <a:t>Surveys/ Questionnaires...</a:t>
            </a:r>
            <a:r>
              <a:rPr lang="en-GB" dirty="0" smtClean="0">
                <a:solidFill>
                  <a:schemeClr val="accent6">
                    <a:lumMod val="75000"/>
                  </a:schemeClr>
                </a:solidFill>
                <a:latin typeface="Comic Sans MS" pitchFamily="66" charset="0"/>
              </a:rPr>
              <a:t>This  is when you would ask a range of people a variety of questions about an existing product. This helps to understand the public’s perceptions of the product and can help designers improve the product in the future. Often these questions are basic YES/NO answers so that they can be analysed easily...</a:t>
            </a:r>
          </a:p>
          <a:p>
            <a:endParaRPr lang="en-GB" dirty="0" smtClean="0">
              <a:solidFill>
                <a:schemeClr val="accent6">
                  <a:lumMod val="75000"/>
                </a:schemeClr>
              </a:solidFill>
              <a:latin typeface="Comic Sans MS" pitchFamily="66" charset="0"/>
            </a:endParaRPr>
          </a:p>
          <a:p>
            <a:r>
              <a:rPr lang="en-GB" dirty="0" smtClean="0">
                <a:solidFill>
                  <a:schemeClr val="accent6">
                    <a:lumMod val="75000"/>
                  </a:schemeClr>
                </a:solidFill>
                <a:latin typeface="Comic Sans MS" pitchFamily="66" charset="0"/>
              </a:rPr>
              <a:t>The questions usually come from the products </a:t>
            </a:r>
            <a:r>
              <a:rPr lang="en-GB" dirty="0" smtClean="0">
                <a:solidFill>
                  <a:srgbClr val="306A78"/>
                </a:solidFill>
                <a:latin typeface="Comic Sans MS" pitchFamily="66" charset="0"/>
              </a:rPr>
              <a:t>Identifying Factors. </a:t>
            </a:r>
          </a:p>
          <a:p>
            <a:endParaRPr lang="en-GB" b="1" dirty="0" smtClean="0">
              <a:solidFill>
                <a:srgbClr val="306A78"/>
              </a:solidFill>
              <a:latin typeface="Comic Sans MS" pitchFamily="66" charset="0"/>
            </a:endParaRPr>
          </a:p>
          <a:p>
            <a:endParaRPr lang="en-GB" b="1" dirty="0">
              <a:solidFill>
                <a:srgbClr val="306A78"/>
              </a:solidFill>
              <a:latin typeface="Comic Sans MS" pitchFamily="66" charset="0"/>
            </a:endParaRPr>
          </a:p>
        </p:txBody>
      </p:sp>
      <p:sp>
        <p:nvSpPr>
          <p:cNvPr id="4" name="TextBox 3"/>
          <p:cNvSpPr txBox="1"/>
          <p:nvPr/>
        </p:nvSpPr>
        <p:spPr>
          <a:xfrm>
            <a:off x="2051720" y="2852936"/>
            <a:ext cx="5256584" cy="3693319"/>
          </a:xfrm>
          <a:prstGeom prst="rect">
            <a:avLst/>
          </a:prstGeom>
          <a:noFill/>
        </p:spPr>
        <p:txBody>
          <a:bodyPr wrap="square" rtlCol="0">
            <a:spAutoFit/>
          </a:bodyPr>
          <a:lstStyle/>
          <a:p>
            <a:r>
              <a:rPr lang="en-GB" b="1" dirty="0" smtClean="0">
                <a:solidFill>
                  <a:srgbClr val="306A78"/>
                </a:solidFill>
                <a:latin typeface="Comic Sans MS" pitchFamily="66" charset="0"/>
              </a:rPr>
              <a:t>Function </a:t>
            </a:r>
            <a:r>
              <a:rPr lang="en-GB" dirty="0" smtClean="0">
                <a:solidFill>
                  <a:schemeClr val="accent6">
                    <a:lumMod val="75000"/>
                  </a:schemeClr>
                </a:solidFill>
                <a:latin typeface="Comic Sans MS" pitchFamily="66" charset="0"/>
              </a:rPr>
              <a:t> Do you think that the product does what it is supposed to do well/easily?</a:t>
            </a:r>
          </a:p>
          <a:p>
            <a:r>
              <a:rPr lang="en-GB" b="1" dirty="0" smtClean="0">
                <a:solidFill>
                  <a:srgbClr val="306A78"/>
                </a:solidFill>
                <a:latin typeface="Comic Sans MS" pitchFamily="66" charset="0"/>
              </a:rPr>
              <a:t>Ergonomics </a:t>
            </a:r>
            <a:r>
              <a:rPr lang="en-GB" dirty="0" smtClean="0">
                <a:solidFill>
                  <a:schemeClr val="accent6">
                    <a:lumMod val="75000"/>
                  </a:schemeClr>
                </a:solidFill>
                <a:latin typeface="Comic Sans MS" pitchFamily="66" charset="0"/>
              </a:rPr>
              <a:t>Is the product comfortable/easy to use?</a:t>
            </a:r>
          </a:p>
          <a:p>
            <a:r>
              <a:rPr lang="en-GB" b="1" dirty="0" smtClean="0">
                <a:solidFill>
                  <a:srgbClr val="306A78"/>
                </a:solidFill>
                <a:latin typeface="Comic Sans MS" pitchFamily="66" charset="0"/>
              </a:rPr>
              <a:t>Durability </a:t>
            </a:r>
            <a:r>
              <a:rPr lang="en-GB" dirty="0" smtClean="0">
                <a:solidFill>
                  <a:schemeClr val="accent6">
                    <a:lumMod val="75000"/>
                  </a:schemeClr>
                </a:solidFill>
                <a:latin typeface="Comic Sans MS" pitchFamily="66" charset="0"/>
              </a:rPr>
              <a:t>Does the product look like it will last for a long time/short time?</a:t>
            </a:r>
          </a:p>
          <a:p>
            <a:r>
              <a:rPr lang="en-GB" b="1" dirty="0" smtClean="0">
                <a:solidFill>
                  <a:srgbClr val="306A78"/>
                </a:solidFill>
                <a:latin typeface="Comic Sans MS" pitchFamily="66" charset="0"/>
              </a:rPr>
              <a:t>Safety </a:t>
            </a:r>
            <a:r>
              <a:rPr lang="en-GB" dirty="0" smtClean="0">
                <a:solidFill>
                  <a:schemeClr val="accent6">
                    <a:lumMod val="75000"/>
                  </a:schemeClr>
                </a:solidFill>
                <a:latin typeface="Comic Sans MS" pitchFamily="66" charset="0"/>
              </a:rPr>
              <a:t>Does the product look like it would be safe to use?</a:t>
            </a:r>
          </a:p>
          <a:p>
            <a:r>
              <a:rPr lang="en-GB" b="1" dirty="0" smtClean="0">
                <a:solidFill>
                  <a:srgbClr val="306A78"/>
                </a:solidFill>
                <a:latin typeface="Comic Sans MS" pitchFamily="66" charset="0"/>
              </a:rPr>
              <a:t>Cost </a:t>
            </a:r>
            <a:r>
              <a:rPr lang="en-GB" dirty="0" smtClean="0">
                <a:solidFill>
                  <a:schemeClr val="accent6">
                    <a:lumMod val="75000"/>
                  </a:schemeClr>
                </a:solidFill>
                <a:latin typeface="Comic Sans MS" pitchFamily="66" charset="0"/>
              </a:rPr>
              <a:t>How much would you be willing to pay for this product if you were to buy it?</a:t>
            </a:r>
          </a:p>
          <a:p>
            <a:r>
              <a:rPr lang="en-GB" b="1" dirty="0" smtClean="0">
                <a:solidFill>
                  <a:srgbClr val="306A78"/>
                </a:solidFill>
                <a:latin typeface="Comic Sans MS" pitchFamily="66" charset="0"/>
              </a:rPr>
              <a:t>Aesthetics </a:t>
            </a:r>
            <a:r>
              <a:rPr lang="en-GB" dirty="0" smtClean="0">
                <a:solidFill>
                  <a:schemeClr val="accent6">
                    <a:lumMod val="75000"/>
                  </a:schemeClr>
                </a:solidFill>
                <a:latin typeface="Comic Sans MS" pitchFamily="66" charset="0"/>
              </a:rPr>
              <a:t>Do you think that the product looks appealing to the buyer? </a:t>
            </a:r>
            <a:endParaRPr lang="en-GB" b="1" dirty="0" smtClean="0">
              <a:solidFill>
                <a:srgbClr val="306A78"/>
              </a:solidFill>
              <a:latin typeface="Comic Sans MS" pitchFamily="66" charset="0"/>
            </a:endParaRPr>
          </a:p>
          <a:p>
            <a:endParaRPr lang="en-GB" b="1" dirty="0">
              <a:solidFill>
                <a:srgbClr val="306A78"/>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700808"/>
            <a:ext cx="7992888" cy="2031325"/>
          </a:xfrm>
          <a:prstGeom prst="rect">
            <a:avLst/>
          </a:prstGeom>
        </p:spPr>
        <p:txBody>
          <a:bodyPr wrap="square">
            <a:spAutoFit/>
          </a:bodyPr>
          <a:lstStyle/>
          <a:p>
            <a:r>
              <a:rPr lang="en-GB" b="1" dirty="0" smtClean="0">
                <a:solidFill>
                  <a:srgbClr val="306A78"/>
                </a:solidFill>
                <a:latin typeface="Comic Sans MS" pitchFamily="66" charset="0"/>
              </a:rPr>
              <a:t>Surveys/ Questionnaires</a:t>
            </a:r>
          </a:p>
          <a:p>
            <a:endParaRPr lang="en-GB" b="1" dirty="0" smtClean="0">
              <a:solidFill>
                <a:srgbClr val="306A78"/>
              </a:solidFill>
              <a:latin typeface="Comic Sans MS" pitchFamily="66" charset="0"/>
            </a:endParaRPr>
          </a:p>
          <a:p>
            <a:r>
              <a:rPr lang="en-GB" dirty="0" smtClean="0">
                <a:solidFill>
                  <a:schemeClr val="accent6">
                    <a:lumMod val="75000"/>
                  </a:schemeClr>
                </a:solidFill>
                <a:latin typeface="Comic Sans MS" pitchFamily="66" charset="0"/>
              </a:rPr>
              <a:t>Once the surveys/questionnaires have been completed the answers are </a:t>
            </a:r>
            <a:r>
              <a:rPr lang="en-GB" dirty="0" smtClean="0">
                <a:solidFill>
                  <a:srgbClr val="306A78"/>
                </a:solidFill>
                <a:latin typeface="Comic Sans MS" pitchFamily="66" charset="0"/>
              </a:rPr>
              <a:t>analysed</a:t>
            </a:r>
            <a:r>
              <a:rPr lang="en-GB" dirty="0" smtClean="0">
                <a:solidFill>
                  <a:schemeClr val="accent6">
                    <a:lumMod val="75000"/>
                  </a:schemeClr>
                </a:solidFill>
                <a:latin typeface="Comic Sans MS" pitchFamily="66" charset="0"/>
              </a:rPr>
              <a:t> and put into tables and charts so that the designers can see at a glance what the market (people that will potentially buy the product) thinks of the product and what can be changed/kept to improve the product for the future.</a:t>
            </a:r>
            <a:endParaRPr lang="en-GB"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hiskandmash.com/media/catalog/product/cache/1/thumbnail/758x569/5e06319eda06f020e43594a9c230972d/t/i/tin_opener.jpg"/>
          <p:cNvPicPr>
            <a:picLocks noChangeAspect="1" noChangeArrowheads="1"/>
          </p:cNvPicPr>
          <p:nvPr/>
        </p:nvPicPr>
        <p:blipFill>
          <a:blip r:embed="rId2" cstate="print"/>
          <a:srcRect/>
          <a:stretch>
            <a:fillRect/>
          </a:stretch>
        </p:blipFill>
        <p:spPr bwMode="auto">
          <a:xfrm>
            <a:off x="755576" y="3356992"/>
            <a:ext cx="2001854" cy="1502718"/>
          </a:xfrm>
          <a:prstGeom prst="rect">
            <a:avLst/>
          </a:prstGeom>
          <a:noFill/>
        </p:spPr>
      </p:pic>
      <p:pic>
        <p:nvPicPr>
          <p:cNvPr id="3" name="Picture 4" descr="http://www.kitchenaria.com/images/uploads/lock_n_lift_Can_opener.jpg"/>
          <p:cNvPicPr>
            <a:picLocks noChangeAspect="1" noChangeArrowheads="1"/>
          </p:cNvPicPr>
          <p:nvPr/>
        </p:nvPicPr>
        <p:blipFill>
          <a:blip r:embed="rId3" cstate="print"/>
          <a:srcRect/>
          <a:stretch>
            <a:fillRect/>
          </a:stretch>
        </p:blipFill>
        <p:spPr bwMode="auto">
          <a:xfrm rot="1706233">
            <a:off x="2862487" y="3428318"/>
            <a:ext cx="1556564" cy="1380153"/>
          </a:xfrm>
          <a:prstGeom prst="rect">
            <a:avLst/>
          </a:prstGeom>
          <a:noFill/>
        </p:spPr>
      </p:pic>
      <p:pic>
        <p:nvPicPr>
          <p:cNvPr id="4" name="Picture 6" descr="http://www.cutleryandcatering.co.uk/images/user/081110174816.jpg"/>
          <p:cNvPicPr>
            <a:picLocks noChangeAspect="1" noChangeArrowheads="1"/>
          </p:cNvPicPr>
          <p:nvPr/>
        </p:nvPicPr>
        <p:blipFill>
          <a:blip r:embed="rId4" cstate="print"/>
          <a:srcRect/>
          <a:stretch>
            <a:fillRect/>
          </a:stretch>
        </p:blipFill>
        <p:spPr bwMode="auto">
          <a:xfrm>
            <a:off x="4644008" y="3356992"/>
            <a:ext cx="1837817" cy="1368152"/>
          </a:xfrm>
          <a:prstGeom prst="rect">
            <a:avLst/>
          </a:prstGeom>
          <a:noFill/>
        </p:spPr>
      </p:pic>
      <p:pic>
        <p:nvPicPr>
          <p:cNvPr id="5" name="Picture 8" descr="http://www.houseystuff.co.uk/ebay/product_images/safety_can_opener.png"/>
          <p:cNvPicPr>
            <a:picLocks noChangeAspect="1" noChangeArrowheads="1"/>
          </p:cNvPicPr>
          <p:nvPr/>
        </p:nvPicPr>
        <p:blipFill>
          <a:blip r:embed="rId5" cstate="print"/>
          <a:srcRect/>
          <a:stretch>
            <a:fillRect/>
          </a:stretch>
        </p:blipFill>
        <p:spPr bwMode="auto">
          <a:xfrm rot="3597505">
            <a:off x="6605425" y="3169493"/>
            <a:ext cx="1750445" cy="1750445"/>
          </a:xfrm>
          <a:prstGeom prst="rect">
            <a:avLst/>
          </a:prstGeom>
          <a:noFill/>
        </p:spPr>
      </p:pic>
      <p:sp>
        <p:nvSpPr>
          <p:cNvPr id="6" name="TextBox 5"/>
          <p:cNvSpPr txBox="1"/>
          <p:nvPr/>
        </p:nvSpPr>
        <p:spPr>
          <a:xfrm>
            <a:off x="1454062" y="5301208"/>
            <a:ext cx="475237" cy="523220"/>
          </a:xfrm>
          <a:prstGeom prst="rect">
            <a:avLst/>
          </a:prstGeom>
          <a:noFill/>
        </p:spPr>
        <p:txBody>
          <a:bodyPr wrap="square" rtlCol="0">
            <a:spAutoFit/>
          </a:bodyPr>
          <a:lstStyle/>
          <a:p>
            <a:r>
              <a:rPr lang="en-GB" sz="2800" b="1" dirty="0" smtClean="0">
                <a:solidFill>
                  <a:srgbClr val="306A78"/>
                </a:solidFill>
                <a:latin typeface="Comic Sans MS" pitchFamily="66" charset="0"/>
              </a:rPr>
              <a:t>A</a:t>
            </a:r>
            <a:endParaRPr lang="en-GB" sz="2800" b="1" dirty="0">
              <a:solidFill>
                <a:srgbClr val="306A78"/>
              </a:solidFill>
              <a:latin typeface="Comic Sans MS" pitchFamily="66" charset="0"/>
            </a:endParaRPr>
          </a:p>
        </p:txBody>
      </p:sp>
      <p:sp>
        <p:nvSpPr>
          <p:cNvPr id="7" name="TextBox 6"/>
          <p:cNvSpPr txBox="1"/>
          <p:nvPr/>
        </p:nvSpPr>
        <p:spPr>
          <a:xfrm>
            <a:off x="3440311" y="5301208"/>
            <a:ext cx="391171" cy="523220"/>
          </a:xfrm>
          <a:prstGeom prst="rect">
            <a:avLst/>
          </a:prstGeom>
          <a:noFill/>
        </p:spPr>
        <p:txBody>
          <a:bodyPr wrap="square" rtlCol="0">
            <a:spAutoFit/>
          </a:bodyPr>
          <a:lstStyle/>
          <a:p>
            <a:r>
              <a:rPr lang="en-GB" sz="2800" b="1" dirty="0" smtClean="0">
                <a:solidFill>
                  <a:srgbClr val="306A78"/>
                </a:solidFill>
                <a:latin typeface="Comic Sans MS" pitchFamily="66" charset="0"/>
              </a:rPr>
              <a:t>B</a:t>
            </a:r>
            <a:endParaRPr lang="en-GB" sz="2800" b="1" dirty="0">
              <a:solidFill>
                <a:srgbClr val="306A78"/>
              </a:solidFill>
              <a:latin typeface="Comic Sans MS" pitchFamily="66" charset="0"/>
            </a:endParaRPr>
          </a:p>
        </p:txBody>
      </p:sp>
      <p:sp>
        <p:nvSpPr>
          <p:cNvPr id="8" name="TextBox 7"/>
          <p:cNvSpPr txBox="1"/>
          <p:nvPr/>
        </p:nvSpPr>
        <p:spPr>
          <a:xfrm>
            <a:off x="5373492" y="5301208"/>
            <a:ext cx="413240" cy="523220"/>
          </a:xfrm>
          <a:prstGeom prst="rect">
            <a:avLst/>
          </a:prstGeom>
          <a:noFill/>
        </p:spPr>
        <p:txBody>
          <a:bodyPr wrap="square" rtlCol="0">
            <a:spAutoFit/>
          </a:bodyPr>
          <a:lstStyle/>
          <a:p>
            <a:r>
              <a:rPr lang="en-GB" sz="2800" b="1" dirty="0" smtClean="0">
                <a:solidFill>
                  <a:srgbClr val="306A78"/>
                </a:solidFill>
                <a:latin typeface="Comic Sans MS" pitchFamily="66" charset="0"/>
              </a:rPr>
              <a:t>C</a:t>
            </a:r>
            <a:endParaRPr lang="en-GB" sz="2800" b="1" dirty="0">
              <a:solidFill>
                <a:srgbClr val="306A78"/>
              </a:solidFill>
              <a:latin typeface="Comic Sans MS" pitchFamily="66" charset="0"/>
            </a:endParaRPr>
          </a:p>
        </p:txBody>
      </p:sp>
      <p:sp>
        <p:nvSpPr>
          <p:cNvPr id="9" name="TextBox 8"/>
          <p:cNvSpPr txBox="1"/>
          <p:nvPr/>
        </p:nvSpPr>
        <p:spPr>
          <a:xfrm>
            <a:off x="7290302" y="5301208"/>
            <a:ext cx="468052" cy="523220"/>
          </a:xfrm>
          <a:prstGeom prst="rect">
            <a:avLst/>
          </a:prstGeom>
          <a:noFill/>
        </p:spPr>
        <p:txBody>
          <a:bodyPr wrap="square" rtlCol="0">
            <a:spAutoFit/>
          </a:bodyPr>
          <a:lstStyle/>
          <a:p>
            <a:r>
              <a:rPr lang="en-GB" sz="2800" b="1" dirty="0" smtClean="0">
                <a:solidFill>
                  <a:srgbClr val="306A78"/>
                </a:solidFill>
                <a:latin typeface="Comic Sans MS" pitchFamily="66" charset="0"/>
              </a:rPr>
              <a:t>D</a:t>
            </a:r>
            <a:endParaRPr lang="en-GB" sz="2800" b="1" dirty="0">
              <a:solidFill>
                <a:srgbClr val="306A78"/>
              </a:solidFill>
              <a:latin typeface="Comic Sans MS" pitchFamily="66" charset="0"/>
            </a:endParaRPr>
          </a:p>
        </p:txBody>
      </p:sp>
      <p:sp>
        <p:nvSpPr>
          <p:cNvPr id="10" name="Rectangle 9"/>
          <p:cNvSpPr/>
          <p:nvPr/>
        </p:nvSpPr>
        <p:spPr>
          <a:xfrm>
            <a:off x="755576" y="3212976"/>
            <a:ext cx="1872208" cy="273630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644008" y="3212976"/>
            <a:ext cx="1872208" cy="273630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699792" y="3212976"/>
            <a:ext cx="1872208" cy="273630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588224" y="3212976"/>
            <a:ext cx="1872208" cy="273630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11560" y="620688"/>
            <a:ext cx="3924472" cy="369332"/>
          </a:xfrm>
          <a:prstGeom prst="rect">
            <a:avLst/>
          </a:prstGeom>
        </p:spPr>
        <p:txBody>
          <a:bodyPr wrap="none">
            <a:spAutoFit/>
          </a:bodyPr>
          <a:lstStyle/>
          <a:p>
            <a:r>
              <a:rPr lang="en-GB" b="1" dirty="0" smtClean="0">
                <a:solidFill>
                  <a:srgbClr val="306A78"/>
                </a:solidFill>
                <a:latin typeface="Comic Sans MS" pitchFamily="66" charset="0"/>
              </a:rPr>
              <a:t>Surveys/ Questionnaires Example</a:t>
            </a:r>
            <a:endParaRPr lang="en-GB" b="1" dirty="0">
              <a:solidFill>
                <a:srgbClr val="306A78"/>
              </a:solidFill>
              <a:latin typeface="Comic Sans MS" pitchFamily="66" charset="0"/>
            </a:endParaRPr>
          </a:p>
        </p:txBody>
      </p:sp>
      <p:sp>
        <p:nvSpPr>
          <p:cNvPr id="15" name="TextBox 14"/>
          <p:cNvSpPr txBox="1"/>
          <p:nvPr/>
        </p:nvSpPr>
        <p:spPr>
          <a:xfrm>
            <a:off x="683568" y="1364575"/>
            <a:ext cx="7776864" cy="1477328"/>
          </a:xfrm>
          <a:prstGeom prst="rect">
            <a:avLst/>
          </a:prstGeom>
          <a:noFill/>
        </p:spPr>
        <p:txBody>
          <a:bodyPr wrap="square" rtlCol="0">
            <a:spAutoFit/>
          </a:bodyPr>
          <a:lstStyle/>
          <a:p>
            <a:r>
              <a:rPr lang="en-GB" dirty="0" smtClean="0">
                <a:solidFill>
                  <a:schemeClr val="accent6">
                    <a:lumMod val="75000"/>
                  </a:schemeClr>
                </a:solidFill>
                <a:latin typeface="Comic Sans MS" pitchFamily="66" charset="0"/>
              </a:rPr>
              <a:t>A group of 100 people were asked...</a:t>
            </a:r>
          </a:p>
          <a:p>
            <a:endParaRPr lang="en-GB" dirty="0" smtClean="0">
              <a:solidFill>
                <a:schemeClr val="accent6">
                  <a:lumMod val="75000"/>
                </a:schemeClr>
              </a:solidFill>
              <a:latin typeface="Comic Sans MS" pitchFamily="66" charset="0"/>
            </a:endParaRPr>
          </a:p>
          <a:p>
            <a:pPr marL="342900" indent="-342900"/>
            <a:r>
              <a:rPr lang="en-GB" dirty="0" smtClean="0">
                <a:solidFill>
                  <a:schemeClr val="accent6">
                    <a:lumMod val="75000"/>
                  </a:schemeClr>
                </a:solidFill>
                <a:latin typeface="Comic Sans MS" pitchFamily="66" charset="0"/>
              </a:rPr>
              <a:t>Q1. Which of these tin openers looked easiest to use?</a:t>
            </a:r>
          </a:p>
          <a:p>
            <a:pPr marL="342900" indent="-342900"/>
            <a:endParaRPr lang="en-GB" dirty="0" smtClean="0">
              <a:solidFill>
                <a:schemeClr val="accent6">
                  <a:lumMod val="75000"/>
                </a:schemeClr>
              </a:solidFill>
              <a:latin typeface="Comic Sans MS" pitchFamily="66" charset="0"/>
            </a:endParaRPr>
          </a:p>
          <a:p>
            <a:pPr marL="342900" indent="-342900"/>
            <a:r>
              <a:rPr lang="en-GB" dirty="0" smtClean="0">
                <a:solidFill>
                  <a:schemeClr val="accent6">
                    <a:lumMod val="75000"/>
                  </a:schemeClr>
                </a:solidFill>
                <a:latin typeface="Comic Sans MS" pitchFamily="66" charset="0"/>
              </a:rPr>
              <a:t>Q2. Which of these tin openers would you buy on looks alone?</a:t>
            </a:r>
            <a:endParaRPr lang="en-GB"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2592288" cy="369332"/>
          </a:xfrm>
          <a:prstGeom prst="rect">
            <a:avLst/>
          </a:prstGeom>
          <a:noFill/>
        </p:spPr>
        <p:txBody>
          <a:bodyPr wrap="square" rtlCol="0">
            <a:spAutoFit/>
          </a:bodyPr>
          <a:lstStyle/>
          <a:p>
            <a:r>
              <a:rPr lang="en-GB" dirty="0" smtClean="0"/>
              <a:t>Table of results Q1.</a:t>
            </a:r>
            <a:endParaRPr lang="en-GB" dirty="0"/>
          </a:p>
        </p:txBody>
      </p:sp>
      <p:sp>
        <p:nvSpPr>
          <p:cNvPr id="4" name="TextBox 3"/>
          <p:cNvSpPr txBox="1"/>
          <p:nvPr/>
        </p:nvSpPr>
        <p:spPr>
          <a:xfrm>
            <a:off x="755576" y="620688"/>
            <a:ext cx="7632848" cy="646331"/>
          </a:xfrm>
          <a:prstGeom prst="rect">
            <a:avLst/>
          </a:prstGeom>
          <a:noFill/>
        </p:spPr>
        <p:txBody>
          <a:bodyPr wrap="square" rtlCol="0">
            <a:spAutoFit/>
          </a:bodyPr>
          <a:lstStyle/>
          <a:p>
            <a:r>
              <a:rPr lang="en-GB" dirty="0" smtClean="0">
                <a:solidFill>
                  <a:schemeClr val="accent6">
                    <a:lumMod val="75000"/>
                  </a:schemeClr>
                </a:solidFill>
                <a:latin typeface="Comic Sans MS" pitchFamily="66" charset="0"/>
              </a:rPr>
              <a:t>The results were then analysed and tallied off on a Table of Results and then put into a Graph to show the best tin opener.</a:t>
            </a:r>
            <a:endParaRPr lang="en-GB" dirty="0">
              <a:solidFill>
                <a:schemeClr val="accent6">
                  <a:lumMod val="75000"/>
                </a:schemeClr>
              </a:solidFill>
              <a:latin typeface="Comic Sans MS" pitchFamily="66" charset="0"/>
            </a:endParaRPr>
          </a:p>
        </p:txBody>
      </p:sp>
      <p:sp>
        <p:nvSpPr>
          <p:cNvPr id="5" name="TextBox 4"/>
          <p:cNvSpPr txBox="1"/>
          <p:nvPr/>
        </p:nvSpPr>
        <p:spPr>
          <a:xfrm>
            <a:off x="827584" y="4005064"/>
            <a:ext cx="2592288" cy="369332"/>
          </a:xfrm>
          <a:prstGeom prst="rect">
            <a:avLst/>
          </a:prstGeom>
          <a:noFill/>
        </p:spPr>
        <p:txBody>
          <a:bodyPr wrap="square" rtlCol="0">
            <a:spAutoFit/>
          </a:bodyPr>
          <a:lstStyle/>
          <a:p>
            <a:r>
              <a:rPr lang="en-GB" dirty="0" smtClean="0"/>
              <a:t>Table of results Q2.</a:t>
            </a:r>
            <a:endParaRPr lang="en-GB" dirty="0"/>
          </a:p>
        </p:txBody>
      </p:sp>
      <p:graphicFrame>
        <p:nvGraphicFramePr>
          <p:cNvPr id="6" name="Table 5"/>
          <p:cNvGraphicFramePr>
            <a:graphicFrameLocks noGrp="1"/>
          </p:cNvGraphicFramePr>
          <p:nvPr/>
        </p:nvGraphicFramePr>
        <p:xfrm>
          <a:off x="1043608" y="1772816"/>
          <a:ext cx="6912759" cy="2080000"/>
        </p:xfrm>
        <a:graphic>
          <a:graphicData uri="http://schemas.openxmlformats.org/drawingml/2006/table">
            <a:tbl>
              <a:tblPr firstRow="1" bandRow="1">
                <a:tableStyleId>{5C22544A-7EE6-4342-B048-85BDC9FD1C3A}</a:tableStyleId>
              </a:tblPr>
              <a:tblGrid>
                <a:gridCol w="1774899"/>
                <a:gridCol w="560494"/>
                <a:gridCol w="560494"/>
                <a:gridCol w="560494"/>
                <a:gridCol w="560494"/>
                <a:gridCol w="560494"/>
                <a:gridCol w="560494"/>
                <a:gridCol w="560494"/>
                <a:gridCol w="560494"/>
                <a:gridCol w="653908"/>
              </a:tblGrid>
              <a:tr h="530585">
                <a:tc>
                  <a:txBody>
                    <a:bodyPr/>
                    <a:lstStyle/>
                    <a:p>
                      <a:r>
                        <a:rPr lang="en-GB" sz="1100" dirty="0" smtClean="0"/>
                        <a:t>    Number</a:t>
                      </a:r>
                      <a:r>
                        <a:rPr lang="en-GB" sz="1100" baseline="0" dirty="0" smtClean="0"/>
                        <a:t> of people </a:t>
                      </a:r>
                    </a:p>
                    <a:p>
                      <a:endParaRPr lang="en-GB" sz="1100" baseline="0" dirty="0" smtClean="0"/>
                    </a:p>
                    <a:p>
                      <a:r>
                        <a:rPr lang="en-GB" sz="1100" baseline="0" dirty="0" smtClean="0"/>
                        <a:t>Tin Opener</a:t>
                      </a:r>
                      <a:endParaRPr lang="en-GB" sz="1100" dirty="0"/>
                    </a:p>
                  </a:txBody>
                  <a:tcPr/>
                </a:tc>
                <a:tc>
                  <a:txBody>
                    <a:bodyPr/>
                    <a:lstStyle/>
                    <a:p>
                      <a:pPr algn="ctr"/>
                      <a:r>
                        <a:rPr lang="en-GB" dirty="0" smtClean="0"/>
                        <a:t>5</a:t>
                      </a:r>
                      <a:endParaRPr lang="en-GB" dirty="0"/>
                    </a:p>
                  </a:txBody>
                  <a:tcPr/>
                </a:tc>
                <a:tc>
                  <a:txBody>
                    <a:bodyPr/>
                    <a:lstStyle/>
                    <a:p>
                      <a:pPr algn="ctr"/>
                      <a:r>
                        <a:rPr lang="en-GB" dirty="0" smtClean="0"/>
                        <a:t>10</a:t>
                      </a:r>
                      <a:endParaRPr lang="en-GB" dirty="0"/>
                    </a:p>
                  </a:txBody>
                  <a:tcPr/>
                </a:tc>
                <a:tc>
                  <a:txBody>
                    <a:bodyPr/>
                    <a:lstStyle/>
                    <a:p>
                      <a:pPr algn="ctr"/>
                      <a:r>
                        <a:rPr lang="en-GB" dirty="0" smtClean="0"/>
                        <a:t>15</a:t>
                      </a:r>
                      <a:endParaRPr lang="en-GB" dirty="0"/>
                    </a:p>
                  </a:txBody>
                  <a:tcPr/>
                </a:tc>
                <a:tc>
                  <a:txBody>
                    <a:bodyPr/>
                    <a:lstStyle/>
                    <a:p>
                      <a:pPr algn="ctr"/>
                      <a:r>
                        <a:rPr lang="en-GB" dirty="0" smtClean="0"/>
                        <a:t>20</a:t>
                      </a:r>
                      <a:endParaRPr lang="en-GB" dirty="0"/>
                    </a:p>
                  </a:txBody>
                  <a:tcPr/>
                </a:tc>
                <a:tc>
                  <a:txBody>
                    <a:bodyPr/>
                    <a:lstStyle/>
                    <a:p>
                      <a:pPr algn="ctr"/>
                      <a:r>
                        <a:rPr lang="en-GB" dirty="0" smtClean="0"/>
                        <a:t>25</a:t>
                      </a:r>
                      <a:endParaRPr lang="en-GB" dirty="0"/>
                    </a:p>
                  </a:txBody>
                  <a:tcPr/>
                </a:tc>
                <a:tc>
                  <a:txBody>
                    <a:bodyPr/>
                    <a:lstStyle/>
                    <a:p>
                      <a:pPr algn="ctr"/>
                      <a:r>
                        <a:rPr lang="en-GB" dirty="0" smtClean="0"/>
                        <a:t>30</a:t>
                      </a:r>
                      <a:endParaRPr lang="en-GB" dirty="0"/>
                    </a:p>
                  </a:txBody>
                  <a:tcPr/>
                </a:tc>
                <a:tc>
                  <a:txBody>
                    <a:bodyPr/>
                    <a:lstStyle/>
                    <a:p>
                      <a:pPr algn="ctr"/>
                      <a:r>
                        <a:rPr lang="en-GB" dirty="0" smtClean="0"/>
                        <a:t>35</a:t>
                      </a:r>
                      <a:endParaRPr lang="en-GB" dirty="0"/>
                    </a:p>
                  </a:txBody>
                  <a:tcPr/>
                </a:tc>
                <a:tc>
                  <a:txBody>
                    <a:bodyPr/>
                    <a:lstStyle/>
                    <a:p>
                      <a:pPr algn="ctr"/>
                      <a:r>
                        <a:rPr lang="en-GB" dirty="0" smtClean="0"/>
                        <a:t>40</a:t>
                      </a:r>
                      <a:endParaRPr lang="en-GB" dirty="0"/>
                    </a:p>
                  </a:txBody>
                  <a:tcPr/>
                </a:tc>
                <a:tc>
                  <a:txBody>
                    <a:bodyPr/>
                    <a:lstStyle/>
                    <a:p>
                      <a:pPr algn="ctr"/>
                      <a:r>
                        <a:rPr lang="en-GB" dirty="0" smtClean="0"/>
                        <a:t>45</a:t>
                      </a:r>
                      <a:endParaRPr lang="en-GB" dirty="0"/>
                    </a:p>
                  </a:txBody>
                  <a:tcPr/>
                </a:tc>
              </a:tr>
              <a:tr h="371410">
                <a:tc>
                  <a:txBody>
                    <a:bodyPr/>
                    <a:lstStyle/>
                    <a:p>
                      <a:pPr algn="ctr"/>
                      <a:r>
                        <a:rPr lang="en-GB" dirty="0" smtClean="0"/>
                        <a:t>A</a:t>
                      </a:r>
                      <a:endParaRPr lang="en-GB" dirty="0"/>
                    </a:p>
                  </a:txBody>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1410">
                <a:tc>
                  <a:txBody>
                    <a:bodyPr/>
                    <a:lstStyle/>
                    <a:p>
                      <a:pPr algn="ctr"/>
                      <a:r>
                        <a:rPr lang="en-GB" dirty="0" smtClean="0"/>
                        <a:t>B</a:t>
                      </a:r>
                      <a:endParaRPr lang="en-GB" dirty="0"/>
                    </a:p>
                  </a:txBody>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a:p>
                  </a:txBody>
                  <a:tcPr/>
                </a:tc>
              </a:tr>
              <a:tr h="371410">
                <a:tc>
                  <a:txBody>
                    <a:bodyPr/>
                    <a:lstStyle/>
                    <a:p>
                      <a:pPr algn="ctr"/>
                      <a:r>
                        <a:rPr lang="en-GB" dirty="0" smtClean="0"/>
                        <a:t>C</a:t>
                      </a:r>
                      <a:endParaRPr lang="en-GB" dirty="0"/>
                    </a:p>
                  </a:txBody>
                  <a:tcPr/>
                </a:tc>
                <a:tc>
                  <a:txBody>
                    <a:bodyPr/>
                    <a:lstStyle/>
                    <a:p>
                      <a:endParaRPr lang="en-GB" dirty="0"/>
                    </a:p>
                  </a:txBody>
                  <a:tcPr>
                    <a:solidFill>
                      <a:srgbClr val="0070C0"/>
                    </a:solidFill>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1410">
                <a:tc>
                  <a:txBody>
                    <a:bodyPr/>
                    <a:lstStyle/>
                    <a:p>
                      <a:pPr algn="ctr"/>
                      <a:r>
                        <a:rPr lang="en-GB" dirty="0" smtClean="0"/>
                        <a:t>D</a:t>
                      </a:r>
                      <a:endParaRPr lang="en-GB" dirty="0"/>
                    </a:p>
                  </a:txBody>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cxnSp>
        <p:nvCxnSpPr>
          <p:cNvPr id="8" name="Straight Connector 7"/>
          <p:cNvCxnSpPr/>
          <p:nvPr/>
        </p:nvCxnSpPr>
        <p:spPr>
          <a:xfrm>
            <a:off x="1043608" y="1916832"/>
            <a:ext cx="17281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115616" y="4365104"/>
          <a:ext cx="6912759" cy="2080000"/>
        </p:xfrm>
        <a:graphic>
          <a:graphicData uri="http://schemas.openxmlformats.org/drawingml/2006/table">
            <a:tbl>
              <a:tblPr firstRow="1" bandRow="1">
                <a:tableStyleId>{5C22544A-7EE6-4342-B048-85BDC9FD1C3A}</a:tableStyleId>
              </a:tblPr>
              <a:tblGrid>
                <a:gridCol w="1774899"/>
                <a:gridCol w="560494"/>
                <a:gridCol w="560494"/>
                <a:gridCol w="560494"/>
                <a:gridCol w="560494"/>
                <a:gridCol w="560494"/>
                <a:gridCol w="560494"/>
                <a:gridCol w="560494"/>
                <a:gridCol w="560494"/>
                <a:gridCol w="653908"/>
              </a:tblGrid>
              <a:tr h="530585">
                <a:tc>
                  <a:txBody>
                    <a:bodyPr/>
                    <a:lstStyle/>
                    <a:p>
                      <a:r>
                        <a:rPr lang="en-GB" sz="1100" dirty="0" smtClean="0"/>
                        <a:t>    Number</a:t>
                      </a:r>
                      <a:r>
                        <a:rPr lang="en-GB" sz="1100" baseline="0" dirty="0" smtClean="0"/>
                        <a:t> of people </a:t>
                      </a:r>
                    </a:p>
                    <a:p>
                      <a:endParaRPr lang="en-GB" sz="1100" baseline="0" dirty="0" smtClean="0"/>
                    </a:p>
                    <a:p>
                      <a:r>
                        <a:rPr lang="en-GB" sz="1100" baseline="0" dirty="0" smtClean="0"/>
                        <a:t>Tin Opener</a:t>
                      </a:r>
                      <a:endParaRPr lang="en-GB" sz="1100" dirty="0"/>
                    </a:p>
                  </a:txBody>
                  <a:tcPr/>
                </a:tc>
                <a:tc>
                  <a:txBody>
                    <a:bodyPr/>
                    <a:lstStyle/>
                    <a:p>
                      <a:pPr algn="ctr"/>
                      <a:r>
                        <a:rPr lang="en-GB" dirty="0" smtClean="0"/>
                        <a:t>5</a:t>
                      </a:r>
                      <a:endParaRPr lang="en-GB" dirty="0"/>
                    </a:p>
                  </a:txBody>
                  <a:tcPr/>
                </a:tc>
                <a:tc>
                  <a:txBody>
                    <a:bodyPr/>
                    <a:lstStyle/>
                    <a:p>
                      <a:pPr algn="ctr"/>
                      <a:r>
                        <a:rPr lang="en-GB" dirty="0" smtClean="0"/>
                        <a:t>10</a:t>
                      </a:r>
                      <a:endParaRPr lang="en-GB" dirty="0"/>
                    </a:p>
                  </a:txBody>
                  <a:tcPr/>
                </a:tc>
                <a:tc>
                  <a:txBody>
                    <a:bodyPr/>
                    <a:lstStyle/>
                    <a:p>
                      <a:pPr algn="ctr"/>
                      <a:r>
                        <a:rPr lang="en-GB" dirty="0" smtClean="0"/>
                        <a:t>15</a:t>
                      </a:r>
                      <a:endParaRPr lang="en-GB" dirty="0"/>
                    </a:p>
                  </a:txBody>
                  <a:tcPr/>
                </a:tc>
                <a:tc>
                  <a:txBody>
                    <a:bodyPr/>
                    <a:lstStyle/>
                    <a:p>
                      <a:pPr algn="ctr"/>
                      <a:r>
                        <a:rPr lang="en-GB" dirty="0" smtClean="0"/>
                        <a:t>20</a:t>
                      </a:r>
                      <a:endParaRPr lang="en-GB" dirty="0"/>
                    </a:p>
                  </a:txBody>
                  <a:tcPr/>
                </a:tc>
                <a:tc>
                  <a:txBody>
                    <a:bodyPr/>
                    <a:lstStyle/>
                    <a:p>
                      <a:pPr algn="ctr"/>
                      <a:r>
                        <a:rPr lang="en-GB" dirty="0" smtClean="0"/>
                        <a:t>25</a:t>
                      </a:r>
                      <a:endParaRPr lang="en-GB" dirty="0"/>
                    </a:p>
                  </a:txBody>
                  <a:tcPr/>
                </a:tc>
                <a:tc>
                  <a:txBody>
                    <a:bodyPr/>
                    <a:lstStyle/>
                    <a:p>
                      <a:pPr algn="ctr"/>
                      <a:r>
                        <a:rPr lang="en-GB" dirty="0" smtClean="0"/>
                        <a:t>30</a:t>
                      </a:r>
                      <a:endParaRPr lang="en-GB" dirty="0"/>
                    </a:p>
                  </a:txBody>
                  <a:tcPr/>
                </a:tc>
                <a:tc>
                  <a:txBody>
                    <a:bodyPr/>
                    <a:lstStyle/>
                    <a:p>
                      <a:pPr algn="ctr"/>
                      <a:r>
                        <a:rPr lang="en-GB" dirty="0" smtClean="0"/>
                        <a:t>35</a:t>
                      </a:r>
                      <a:endParaRPr lang="en-GB" dirty="0"/>
                    </a:p>
                  </a:txBody>
                  <a:tcPr/>
                </a:tc>
                <a:tc>
                  <a:txBody>
                    <a:bodyPr/>
                    <a:lstStyle/>
                    <a:p>
                      <a:pPr algn="ctr"/>
                      <a:r>
                        <a:rPr lang="en-GB" dirty="0" smtClean="0"/>
                        <a:t>40</a:t>
                      </a:r>
                      <a:endParaRPr lang="en-GB" dirty="0"/>
                    </a:p>
                  </a:txBody>
                  <a:tcPr/>
                </a:tc>
                <a:tc>
                  <a:txBody>
                    <a:bodyPr/>
                    <a:lstStyle/>
                    <a:p>
                      <a:pPr algn="ctr"/>
                      <a:r>
                        <a:rPr lang="en-GB" dirty="0" smtClean="0"/>
                        <a:t>45</a:t>
                      </a:r>
                      <a:endParaRPr lang="en-GB" dirty="0"/>
                    </a:p>
                  </a:txBody>
                  <a:tcPr/>
                </a:tc>
              </a:tr>
              <a:tr h="371410">
                <a:tc>
                  <a:txBody>
                    <a:bodyPr/>
                    <a:lstStyle/>
                    <a:p>
                      <a:pPr algn="ctr"/>
                      <a:r>
                        <a:rPr lang="en-GB" dirty="0" smtClean="0"/>
                        <a:t>A</a:t>
                      </a:r>
                      <a:endParaRPr lang="en-GB" dirty="0"/>
                    </a:p>
                  </a:txBody>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r>
              <a:tr h="371410">
                <a:tc>
                  <a:txBody>
                    <a:bodyPr/>
                    <a:lstStyle/>
                    <a:p>
                      <a:pPr algn="ctr"/>
                      <a:r>
                        <a:rPr lang="en-GB" dirty="0" smtClean="0"/>
                        <a:t>B</a:t>
                      </a:r>
                      <a:endParaRPr lang="en-GB" dirty="0"/>
                    </a:p>
                  </a:txBody>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chemeClr val="bg2"/>
                    </a:solidFill>
                  </a:tcPr>
                </a:tc>
              </a:tr>
              <a:tr h="371410">
                <a:tc>
                  <a:txBody>
                    <a:bodyPr/>
                    <a:lstStyle/>
                    <a:p>
                      <a:pPr algn="ctr"/>
                      <a:r>
                        <a:rPr lang="en-GB" dirty="0" smtClean="0"/>
                        <a:t>C</a:t>
                      </a:r>
                      <a:endParaRPr lang="en-GB" dirty="0"/>
                    </a:p>
                  </a:txBody>
                  <a:tcPr/>
                </a:tc>
                <a:tc>
                  <a:txBody>
                    <a:bodyPr/>
                    <a:lstStyle/>
                    <a:p>
                      <a:endParaRPr lang="en-GB" dirty="0"/>
                    </a:p>
                  </a:txBody>
                  <a:tcPr>
                    <a:solidFill>
                      <a:srgbClr val="0070C0"/>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2">
                        <a:lumMod val="90000"/>
                      </a:schemeClr>
                    </a:solidFill>
                  </a:tcPr>
                </a:tc>
              </a:tr>
              <a:tr h="371410">
                <a:tc>
                  <a:txBody>
                    <a:bodyPr/>
                    <a:lstStyle/>
                    <a:p>
                      <a:pPr algn="ctr"/>
                      <a:r>
                        <a:rPr lang="en-GB" dirty="0" smtClean="0"/>
                        <a:t>D</a:t>
                      </a:r>
                      <a:endParaRPr lang="en-GB" dirty="0"/>
                    </a:p>
                  </a:txBody>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chemeClr val="bg2"/>
                    </a:solidFill>
                  </a:tcPr>
                </a:tc>
                <a:tc>
                  <a:txBody>
                    <a:bodyPr/>
                    <a:lstStyle/>
                    <a:p>
                      <a:endParaRPr lang="en-GB" dirty="0"/>
                    </a:p>
                  </a:txBody>
                  <a:tcPr>
                    <a:solidFill>
                      <a:schemeClr val="bg2"/>
                    </a:solidFill>
                  </a:tcPr>
                </a:tc>
              </a:tr>
            </a:tbl>
          </a:graphicData>
        </a:graphic>
      </p:graphicFrame>
      <p:cxnSp>
        <p:nvCxnSpPr>
          <p:cNvPr id="12" name="Straight Connector 11"/>
          <p:cNvCxnSpPr/>
          <p:nvPr/>
        </p:nvCxnSpPr>
        <p:spPr>
          <a:xfrm>
            <a:off x="1043608" y="4509120"/>
            <a:ext cx="1728192"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72344" y="210778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11560" y="476672"/>
            <a:ext cx="2088232" cy="369332"/>
          </a:xfrm>
          <a:prstGeom prst="rect">
            <a:avLst/>
          </a:prstGeom>
          <a:noFill/>
        </p:spPr>
        <p:txBody>
          <a:bodyPr wrap="square" rtlCol="0">
            <a:spAutoFit/>
          </a:bodyPr>
          <a:lstStyle/>
          <a:p>
            <a:r>
              <a:rPr lang="en-GB" b="1" dirty="0" smtClean="0">
                <a:solidFill>
                  <a:srgbClr val="306A78"/>
                </a:solidFill>
                <a:latin typeface="Comic Sans MS" pitchFamily="66" charset="0"/>
              </a:rPr>
              <a:t>Results Graph</a:t>
            </a:r>
            <a:endParaRPr lang="en-GB" b="1" dirty="0">
              <a:solidFill>
                <a:srgbClr val="306A78"/>
              </a:solidFill>
              <a:latin typeface="Comic Sans MS" pitchFamily="66" charset="0"/>
            </a:endParaRPr>
          </a:p>
        </p:txBody>
      </p:sp>
      <p:sp>
        <p:nvSpPr>
          <p:cNvPr id="4" name="TextBox 3"/>
          <p:cNvSpPr txBox="1"/>
          <p:nvPr/>
        </p:nvSpPr>
        <p:spPr>
          <a:xfrm rot="16200000">
            <a:off x="340514" y="3523074"/>
            <a:ext cx="1872208" cy="369332"/>
          </a:xfrm>
          <a:prstGeom prst="rect">
            <a:avLst/>
          </a:prstGeom>
          <a:noFill/>
        </p:spPr>
        <p:txBody>
          <a:bodyPr wrap="square" rtlCol="0">
            <a:spAutoFit/>
          </a:bodyPr>
          <a:lstStyle/>
          <a:p>
            <a:r>
              <a:rPr lang="en-GB" dirty="0" smtClean="0"/>
              <a:t>No. of people</a:t>
            </a:r>
            <a:endParaRPr lang="en-GB" dirty="0"/>
          </a:p>
        </p:txBody>
      </p:sp>
      <p:sp>
        <p:nvSpPr>
          <p:cNvPr id="5" name="TextBox 4"/>
          <p:cNvSpPr txBox="1"/>
          <p:nvPr/>
        </p:nvSpPr>
        <p:spPr>
          <a:xfrm>
            <a:off x="3828256" y="6084004"/>
            <a:ext cx="1440160" cy="369332"/>
          </a:xfrm>
          <a:prstGeom prst="rect">
            <a:avLst/>
          </a:prstGeom>
          <a:noFill/>
        </p:spPr>
        <p:txBody>
          <a:bodyPr wrap="square" rtlCol="0">
            <a:spAutoFit/>
          </a:bodyPr>
          <a:lstStyle/>
          <a:p>
            <a:r>
              <a:rPr lang="en-GB" dirty="0" smtClean="0"/>
              <a:t>Tin opener</a:t>
            </a:r>
            <a:endParaRPr lang="en-GB" dirty="0"/>
          </a:p>
        </p:txBody>
      </p:sp>
      <p:sp>
        <p:nvSpPr>
          <p:cNvPr id="6" name="TextBox 5"/>
          <p:cNvSpPr txBox="1"/>
          <p:nvPr/>
        </p:nvSpPr>
        <p:spPr>
          <a:xfrm>
            <a:off x="683568" y="980728"/>
            <a:ext cx="7704856" cy="646331"/>
          </a:xfrm>
          <a:prstGeom prst="rect">
            <a:avLst/>
          </a:prstGeom>
          <a:noFill/>
        </p:spPr>
        <p:txBody>
          <a:bodyPr wrap="square" rtlCol="0">
            <a:spAutoFit/>
          </a:bodyPr>
          <a:lstStyle/>
          <a:p>
            <a:r>
              <a:rPr lang="en-GB" dirty="0" smtClean="0">
                <a:solidFill>
                  <a:schemeClr val="accent6">
                    <a:lumMod val="75000"/>
                  </a:schemeClr>
                </a:solidFill>
                <a:latin typeface="Comic Sans MS" pitchFamily="66" charset="0"/>
              </a:rPr>
              <a:t>By looking at the graph you can clearly see that Tin Opener B is the best from the questions asked.</a:t>
            </a:r>
            <a:endParaRPr lang="en-GB"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7030A0"/>
      </a:accent3>
      <a:accent4>
        <a:srgbClr val="874296"/>
      </a:accent4>
      <a:accent5>
        <a:srgbClr val="CF6DA4"/>
      </a:accent5>
      <a:accent6>
        <a:srgbClr val="BB4FA3"/>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TotalTime>
  <Words>1000</Words>
  <Application>Microsoft Office PowerPoint</Application>
  <PresentationFormat>On-screen Show (4:3)</PresentationFormat>
  <Paragraphs>107</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Aspect</vt:lpstr>
      <vt:lpstr>Document</vt:lpstr>
      <vt:lpstr>Evaluation Methods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Communication</dc:title>
  <dc:creator>mboyle</dc:creator>
  <cp:lastModifiedBy>rmunro</cp:lastModifiedBy>
  <cp:revision>88</cp:revision>
  <dcterms:created xsi:type="dcterms:W3CDTF">2012-05-30T10:35:20Z</dcterms:created>
  <dcterms:modified xsi:type="dcterms:W3CDTF">2013-04-17T09:10:50Z</dcterms:modified>
</cp:coreProperties>
</file>